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70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68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Layout+xml" PartName="/ppt/slideLayouts/slideLayout8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57" r:id="rId3"/>
    <p:sldId id="267" r:id="rId4"/>
    <p:sldId id="285" r:id="rId5"/>
    <p:sldId id="290" r:id="rId6"/>
    <p:sldId id="268" r:id="rId7"/>
    <p:sldId id="277" r:id="rId8"/>
    <p:sldId id="278" r:id="rId9"/>
    <p:sldId id="279" r:id="rId10"/>
    <p:sldId id="280" r:id="rId11"/>
    <p:sldId id="261" r:id="rId12"/>
    <p:sldId id="262" r:id="rId13"/>
    <p:sldId id="263" r:id="rId14"/>
    <p:sldId id="269" r:id="rId15"/>
    <p:sldId id="359" r:id="rId16"/>
    <p:sldId id="270" r:id="rId17"/>
    <p:sldId id="271" r:id="rId18"/>
    <p:sldId id="272" r:id="rId19"/>
    <p:sldId id="264" r:id="rId20"/>
    <p:sldId id="274" r:id="rId21"/>
    <p:sldId id="276" r:id="rId22"/>
    <p:sldId id="358" r:id="rId23"/>
    <p:sldId id="265" r:id="rId24"/>
    <p:sldId id="281" r:id="rId25"/>
    <p:sldId id="282" r:id="rId26"/>
    <p:sldId id="283" r:id="rId27"/>
    <p:sldId id="352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3" r:id="rId39"/>
    <p:sldId id="303" r:id="rId40"/>
    <p:sldId id="305" r:id="rId41"/>
    <p:sldId id="306" r:id="rId42"/>
    <p:sldId id="307" r:id="rId43"/>
    <p:sldId id="309" r:id="rId44"/>
    <p:sldId id="310" r:id="rId45"/>
    <p:sldId id="354" r:id="rId46"/>
    <p:sldId id="356" r:id="rId47"/>
    <p:sldId id="311" r:id="rId48"/>
    <p:sldId id="302" r:id="rId49"/>
    <p:sldId id="293" r:id="rId50"/>
    <p:sldId id="312" r:id="rId51"/>
    <p:sldId id="313" r:id="rId52"/>
    <p:sldId id="314" r:id="rId53"/>
    <p:sldId id="315" r:id="rId54"/>
    <p:sldId id="316" r:id="rId55"/>
    <p:sldId id="317" r:id="rId56"/>
    <p:sldId id="299" r:id="rId57"/>
    <p:sldId id="319" r:id="rId58"/>
    <p:sldId id="324" r:id="rId59"/>
    <p:sldId id="337" r:id="rId60"/>
    <p:sldId id="326" r:id="rId61"/>
    <p:sldId id="327" r:id="rId62"/>
    <p:sldId id="328" r:id="rId63"/>
    <p:sldId id="329" r:id="rId64"/>
    <p:sldId id="330" r:id="rId65"/>
    <p:sldId id="332" r:id="rId66"/>
    <p:sldId id="333" r:id="rId67"/>
    <p:sldId id="334" r:id="rId68"/>
    <p:sldId id="335" r:id="rId69"/>
    <p:sldId id="336" r:id="rId70"/>
    <p:sldId id="331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71" autoAdjust="0"/>
    <p:restoredTop sz="99154" autoAdjust="0"/>
  </p:normalViewPr>
  <p:slideViewPr>
    <p:cSldViewPr snapToGrid="0">
      <p:cViewPr varScale="1">
        <p:scale>
          <a:sx n="108" d="100"/>
          <a:sy n="108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FCB49-EAE4-4A1E-B992-21AECFC376A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AD8C-A83E-454A-B4C1-2B0C1CA72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3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AD8C-A83E-454A-B4C1-2B0C1CA720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25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AD8C-A83E-454A-B4C1-2B0C1CA720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79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AD8C-A83E-454A-B4C1-2B0C1CA7206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12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AD8C-A83E-454A-B4C1-2B0C1CA7206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56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A87-A252-4364-B139-ED49C4ABCDA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23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7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4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57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11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16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7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50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6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34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F9C8-7D5D-4AF7-A53D-7942B574ABC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98AF-0007-42C7-AEE2-31035DFFB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6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2.jpeg"/><Relationship Id="rId4" Type="http://schemas.openxmlformats.org/officeDocument/2006/relationships/slide" Target="slide19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jpeg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image" Target="../media/image3.png"/></Relationships>
</file>

<file path=ppt/slides/_rels/slide14.xml.rels><?xml version="1.0" encoding="UTF-8" standalone="yes" ?><Relationships xmlns="http://schemas.openxmlformats.org/package/2006/relationships"><Relationship Id="rId3" Target="slide13.xml" Type="http://schemas.openxmlformats.org/officeDocument/2006/relationships/slide"/><Relationship Id="rId7" Target="slide15.xml" Type="http://schemas.openxmlformats.org/officeDocument/2006/relationships/slide"/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Relationship Id="rId6" Target="slide11.xml" Type="http://schemas.openxmlformats.org/officeDocument/2006/relationships/slide"/><Relationship Id="rId5" Target="../media/image16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slide" Target="slide21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slide19.xml" Type="http://schemas.openxmlformats.org/officeDocument/2006/relationships/slide"/><Relationship Id="rId1" Target="../slideLayouts/slideLayout4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5.xml"/><Relationship Id="rId9" Type="http://schemas.openxmlformats.org/officeDocument/2006/relationships/image" Target="../media/image27.jpeg"/></Relationships>
</file>

<file path=ppt/slides/_rels/slide2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.png" Type="http://schemas.openxmlformats.org/officeDocument/2006/relationships/image"/><Relationship Id="rId4" Target="slide23.xml" Type="http://schemas.openxmlformats.org/officeDocument/2006/relationships/slide"/></Relationships>
</file>

<file path=ppt/slides/_rels/slide2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.png" Type="http://schemas.openxmlformats.org/officeDocument/2006/relationships/image"/><Relationship Id="rId4" Target="slide23.xml" Type="http://schemas.openxmlformats.org/officeDocument/2006/relationships/slid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4.xml"/><Relationship Id="rId7" Type="http://schemas.openxmlformats.org/officeDocument/2006/relationships/image" Target="../media/image11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slide" Target="slide28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3.jpeg"/><Relationship Id="rId7" Type="http://schemas.openxmlformats.org/officeDocument/2006/relationships/slide" Target="slide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0.xml"/><Relationship Id="rId4" Type="http://schemas.openxmlformats.org/officeDocument/2006/relationships/slide" Target="slide33.xml"/><Relationship Id="rId9" Type="http://schemas.openxmlformats.org/officeDocument/2006/relationships/image" Target="../media/image3.png"/></Relationships>
</file>

<file path=ppt/slides/_rels/slide29.xml.rels><?xml version="1.0" encoding="UTF-8" standalone="yes" ?><Relationships xmlns="http://schemas.openxmlformats.org/package/2006/relationships"><Relationship Id="rId3" Target="slide28.xml" Type="http://schemas.openxmlformats.org/officeDocument/2006/relationships/slid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slide5.xml" Type="http://schemas.openxmlformats.org/officeDocument/2006/relationships/slide"/><Relationship Id="rId1" Target="../slideLayouts/slideLayout7.xml" Type="http://schemas.openxmlformats.org/officeDocument/2006/relationships/slideLayout"/><Relationship Id="rId5" Target="slide6.xml" Type="http://schemas.openxmlformats.org/officeDocument/2006/relationships/slide"/><Relationship Id="rId4" Target="slide4.xml" Type="http://schemas.openxmlformats.org/officeDocument/2006/relationships/slide"/></Relationships>
</file>

<file path=ppt/slides/_rels/slide30.xml.rels><?xml version="1.0" encoding="UTF-8" standalone="yes" ?><Relationships xmlns="http://schemas.openxmlformats.org/package/2006/relationships"><Relationship Id="rId3" Target="slide31.xml" Type="http://schemas.openxmlformats.org/officeDocument/2006/relationships/slid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.png" Type="http://schemas.openxmlformats.org/officeDocument/2006/relationships/image"/><Relationship Id="rId4" Target="slide28.xml" Type="http://schemas.openxmlformats.org/officeDocument/2006/relationships/slide"/></Relationships>
</file>

<file path=ppt/slides/_rels/slide31.xml.rels><?xml version="1.0" encoding="UTF-8" standalone="yes" ?><Relationships xmlns="http://schemas.openxmlformats.org/package/2006/relationships"><Relationship Id="rId3" Target="slide28.xml" Type="http://schemas.openxmlformats.org/officeDocument/2006/relationships/slid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slide11.xml" Type="http://schemas.openxmlformats.org/officeDocument/2006/relationships/slid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slide28.xml" Type="http://schemas.openxmlformats.org/officeDocument/2006/relationships/slid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8" Target="slide27.xml" Type="http://schemas.openxmlformats.org/officeDocument/2006/relationships/slide"/><Relationship Id="rId3" Target="../media/image39.jpeg" Type="http://schemas.openxmlformats.org/officeDocument/2006/relationships/image"/><Relationship Id="rId7" Target="../media/image41.jpeg" Type="http://schemas.openxmlformats.org/officeDocument/2006/relationships/image"/><Relationship Id="rId2" Target="slide36.xml" Type="http://schemas.openxmlformats.org/officeDocument/2006/relationships/slide"/><Relationship Id="rId1" Target="../slideLayouts/slideLayout2.xml" Type="http://schemas.openxmlformats.org/officeDocument/2006/relationships/slideLayout"/><Relationship Id="rId6" Target="slide37.xml" Type="http://schemas.openxmlformats.org/officeDocument/2006/relationships/slide"/><Relationship Id="rId5" Target="../media/image40.jpeg" Type="http://schemas.openxmlformats.org/officeDocument/2006/relationships/image"/><Relationship Id="rId4" Target="slide35.xml" Type="http://schemas.openxmlformats.org/officeDocument/2006/relationships/slide"/><Relationship Id="rId9" Target="../media/image3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 ?><Relationships xmlns="http://schemas.openxmlformats.org/package/2006/relationships"><Relationship Id="rId3" Target="slide34.xml" Type="http://schemas.openxmlformats.org/officeDocument/2006/relationships/slid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slide34.xml" Type="http://schemas.openxmlformats.org/officeDocument/2006/relationships/slid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4.xml"/><Relationship Id="rId7" Type="http://schemas.openxmlformats.org/officeDocument/2006/relationships/image" Target="../media/image1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slide" Target="slide40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3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.png" Type="http://schemas.openxmlformats.org/officeDocument/2006/relationships/image"/><Relationship Id="rId4" Target="slide40.xml" Type="http://schemas.openxmlformats.org/officeDocument/2006/relationships/slid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54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9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6.xml"/><Relationship Id="rId7" Type="http://schemas.openxmlformats.org/officeDocument/2006/relationships/image" Target="../media/image11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slide" Target="slide49.xml"/><Relationship Id="rId9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64.xml"/><Relationship Id="rId7" Type="http://schemas.openxmlformats.org/officeDocument/2006/relationships/image" Target="../media/image12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70.xml"/><Relationship Id="rId10" Type="http://schemas.openxmlformats.org/officeDocument/2006/relationships/image" Target="../media/image3.png"/><Relationship Id="rId4" Type="http://schemas.openxmlformats.org/officeDocument/2006/relationships/slide" Target="slide60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7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9.xml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 ?><Relationships xmlns="http://schemas.openxmlformats.org/package/2006/relationships"><Relationship Id="rId3" Target="slide60.xml" Type="http://schemas.openxmlformats.org/officeDocument/2006/relationships/slide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13" Type="http://schemas.openxmlformats.org/officeDocument/2006/relationships/image" Target="../media/image3.png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12" Type="http://schemas.openxmlformats.org/officeDocument/2006/relationships/slide" Target="slide59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7.xml"/><Relationship Id="rId11" Type="http://schemas.openxmlformats.org/officeDocument/2006/relationships/image" Target="../media/image76.jpeg"/><Relationship Id="rId5" Type="http://schemas.openxmlformats.org/officeDocument/2006/relationships/image" Target="../media/image73.jpeg"/><Relationship Id="rId10" Type="http://schemas.openxmlformats.org/officeDocument/2006/relationships/slide" Target="slide68.xml"/><Relationship Id="rId4" Type="http://schemas.openxmlformats.org/officeDocument/2006/relationships/slide" Target="slide66.xml"/><Relationship Id="rId9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7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slide6.xml" Type="http://schemas.openxmlformats.org/officeDocument/2006/relationships/slide"/><Relationship Id="rId1" Target="../slideLayouts/slideLayout4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slide6.xml" Type="http://schemas.openxmlformats.org/officeDocument/2006/relationships/slide"/><Relationship Id="rId1" Target="../slideLayouts/slideLayout4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slide6.xml" Type="http://schemas.openxmlformats.org/officeDocument/2006/relationships/slide"/><Relationship Id="rId1" Target="../slideLayouts/slideLayout4.xml" Type="http://schemas.openxmlformats.org/officeDocument/2006/relationships/slideLayout"/><Relationship Id="rId4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6563" y="2074985"/>
            <a:ext cx="9144000" cy="14525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Интерактивное пособие по истории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A50021"/>
                </a:solidFill>
              </a:rPr>
              <a:t>Великой </a:t>
            </a:r>
            <a:r>
              <a:rPr lang="ru-RU" sz="4400" dirty="0" smtClean="0">
                <a:solidFill>
                  <a:srgbClr val="A50021"/>
                </a:solidFill>
              </a:rPr>
              <a:t>Отечественной </a:t>
            </a:r>
            <a:r>
              <a:rPr lang="ru-RU" sz="4400" dirty="0" smtClean="0">
                <a:solidFill>
                  <a:srgbClr val="A50021"/>
                </a:solidFill>
              </a:rPr>
              <a:t>войны</a:t>
            </a:r>
            <a:endParaRPr lang="ru-RU" sz="4400" dirty="0">
              <a:solidFill>
                <a:srgbClr val="A50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8485" y="3965719"/>
            <a:ext cx="4659923" cy="257575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Выполнили ученики 9Б класса:</a:t>
            </a:r>
          </a:p>
          <a:p>
            <a:pPr algn="r"/>
            <a:r>
              <a:rPr lang="ru-RU" sz="1800" dirty="0" err="1" smtClean="0"/>
              <a:t>Забейворота</a:t>
            </a:r>
            <a:r>
              <a:rPr lang="ru-RU" sz="1800" dirty="0" smtClean="0"/>
              <a:t> Кирилл</a:t>
            </a:r>
          </a:p>
          <a:p>
            <a:pPr algn="r"/>
            <a:r>
              <a:rPr lang="ru-RU" sz="1800" dirty="0" err="1" smtClean="0"/>
              <a:t>Перемитин</a:t>
            </a:r>
            <a:r>
              <a:rPr lang="ru-RU" sz="1800" dirty="0" smtClean="0"/>
              <a:t> Александр</a:t>
            </a:r>
          </a:p>
          <a:p>
            <a:pPr algn="r"/>
            <a:r>
              <a:rPr lang="ru-RU" sz="1800" dirty="0" smtClean="0"/>
              <a:t>Варга Владимир</a:t>
            </a:r>
          </a:p>
          <a:p>
            <a:pPr algn="r"/>
            <a:r>
              <a:rPr lang="ru-RU" sz="1800" dirty="0" smtClean="0"/>
              <a:t>Арбузов Степан</a:t>
            </a:r>
          </a:p>
          <a:p>
            <a:pPr algn="r"/>
            <a:r>
              <a:rPr lang="ru-RU" sz="1800" dirty="0" err="1" smtClean="0"/>
              <a:t>Чибир</a:t>
            </a:r>
            <a:r>
              <a:rPr lang="ru-RU" sz="1800" dirty="0" smtClean="0"/>
              <a:t> Никита</a:t>
            </a:r>
            <a:endParaRPr lang="ru-RU" sz="1800" dirty="0"/>
          </a:p>
        </p:txBody>
      </p:sp>
      <p:pic>
        <p:nvPicPr>
          <p:cNvPr id="8" name="Рисунок 7" descr="post-34167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" y="184639"/>
            <a:ext cx="5934809" cy="23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Другие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езервные </a:t>
            </a:r>
            <a:r>
              <a:rPr lang="ru-RU" dirty="0">
                <a:solidFill>
                  <a:srgbClr val="002060"/>
                </a:solidFill>
              </a:rPr>
              <a:t>войска </a:t>
            </a:r>
            <a:r>
              <a:rPr lang="ru-RU" dirty="0" smtClean="0">
                <a:solidFill>
                  <a:srgbClr val="002060"/>
                </a:solidFill>
              </a:rPr>
              <a:t>Германии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Армия </a:t>
            </a:r>
            <a:r>
              <a:rPr lang="ru-RU" dirty="0">
                <a:solidFill>
                  <a:srgbClr val="002060"/>
                </a:solidFill>
              </a:rPr>
              <a:t>“Норвегия” </a:t>
            </a:r>
            <a:r>
              <a:rPr lang="ru-RU" dirty="0"/>
              <a:t>(</a:t>
            </a:r>
            <a:r>
              <a:rPr lang="ru-RU" i="1" dirty="0"/>
              <a:t>6 дивизий, в том числе, 2 финских</a:t>
            </a:r>
            <a:r>
              <a:rPr lang="ru-RU" dirty="0"/>
              <a:t>), что </a:t>
            </a:r>
            <a:r>
              <a:rPr lang="ru-RU" dirty="0" smtClean="0"/>
              <a:t>должна </a:t>
            </a:r>
            <a:r>
              <a:rPr lang="ru-RU" dirty="0"/>
              <a:t>была поддержать наступление группы “Север” </a:t>
            </a:r>
            <a:endParaRPr lang="ru-RU" dirty="0" smtClean="0"/>
          </a:p>
          <a:p>
            <a:r>
              <a:rPr lang="ru-RU" dirty="0">
                <a:solidFill>
                  <a:srgbClr val="002060"/>
                </a:solidFill>
              </a:rPr>
              <a:t>Карельская армия(Финляндия), </a:t>
            </a:r>
            <a:r>
              <a:rPr lang="ru-RU" dirty="0"/>
              <a:t>состоявшая из </a:t>
            </a:r>
            <a:r>
              <a:rPr lang="ru-RU" i="1" dirty="0"/>
              <a:t>20 дивизий и 3 </a:t>
            </a:r>
            <a:r>
              <a:rPr lang="ru-RU" i="1" dirty="0" smtClean="0"/>
              <a:t>бригад</a:t>
            </a:r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2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486399" y="4520744"/>
            <a:ext cx="1545771" cy="598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1945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486399" y="2869972"/>
            <a:ext cx="1545771" cy="5987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5486400" y="3695358"/>
            <a:ext cx="1545771" cy="598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5486400" y="2044586"/>
            <a:ext cx="1545771" cy="598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1942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486400" y="1219200"/>
            <a:ext cx="1545771" cy="5987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1941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5486400" y="3695358"/>
            <a:ext cx="1545771" cy="59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1944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5486400" y="2869972"/>
            <a:ext cx="1545771" cy="59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1943</a:t>
            </a:r>
            <a:endParaRPr lang="ru-RU" sz="50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257925" y="1817914"/>
            <a:ext cx="9525" cy="22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48400" y="2630940"/>
            <a:ext cx="9525" cy="22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48400" y="3456326"/>
            <a:ext cx="9525" cy="22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38875" y="4306432"/>
            <a:ext cx="9525" cy="22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4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1941</a:t>
            </a:r>
            <a:endParaRPr lang="ru-RU" sz="6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47058" y="2079170"/>
            <a:ext cx="3418113" cy="1328055"/>
            <a:chOff x="947058" y="2079170"/>
            <a:chExt cx="3418113" cy="1328055"/>
          </a:xfrm>
        </p:grpSpPr>
        <p:sp>
          <p:nvSpPr>
            <p:cNvPr id="4" name="Прямоугольник 3">
              <a:hlinkClick r:id="rId2" action="ppaction://hlinksldjump"/>
            </p:cNvPr>
            <p:cNvSpPr/>
            <p:nvPr/>
          </p:nvSpPr>
          <p:spPr>
            <a:xfrm>
              <a:off x="947058" y="2079170"/>
              <a:ext cx="3418113" cy="13171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https://popgun.ru/files/g/157/orig/7118415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763" y="2588526"/>
              <a:ext cx="818699" cy="81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1062055" y="2090054"/>
              <a:ext cx="31881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Боевые действия</a:t>
              </a:r>
              <a:endParaRPr lang="ru-RU" sz="3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86943" y="3587237"/>
            <a:ext cx="3418113" cy="1317171"/>
            <a:chOff x="4386943" y="3548742"/>
            <a:chExt cx="3418113" cy="1317171"/>
          </a:xfrm>
        </p:grpSpPr>
        <p:sp>
          <p:nvSpPr>
            <p:cNvPr id="8" name="Прямоугольник 7">
              <a:hlinkClick r:id="rId4" action="ppaction://hlinksldjump"/>
            </p:cNvPr>
            <p:cNvSpPr/>
            <p:nvPr/>
          </p:nvSpPr>
          <p:spPr>
            <a:xfrm>
              <a:off x="4386943" y="3548742"/>
              <a:ext cx="3418113" cy="13171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0" name="Picture 6" descr="https://static-ru.insales.ru/images/products/1/7655/281165287/Personal-optical-magnifier-for-old-people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669" y="4040124"/>
              <a:ext cx="794658" cy="7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4" action="ppaction://hlinksldjump"/>
            </p:cNvPr>
            <p:cNvSpPr txBox="1"/>
            <p:nvPr/>
          </p:nvSpPr>
          <p:spPr>
            <a:xfrm>
              <a:off x="4862520" y="3548742"/>
              <a:ext cx="2466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Изобретения</a:t>
              </a:r>
              <a:endParaRPr lang="ru-RU" sz="3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05056" y="2079170"/>
            <a:ext cx="3418113" cy="1317171"/>
            <a:chOff x="7805056" y="2079170"/>
            <a:chExt cx="3418113" cy="1317171"/>
          </a:xfrm>
        </p:grpSpPr>
        <p:sp>
          <p:nvSpPr>
            <p:cNvPr id="9" name="Прямоугольник 8">
              <a:hlinkClick r:id="rId6" action="ppaction://hlinksldjump"/>
            </p:cNvPr>
            <p:cNvSpPr/>
            <p:nvPr/>
          </p:nvSpPr>
          <p:spPr>
            <a:xfrm>
              <a:off x="7805056" y="2079170"/>
              <a:ext cx="3418113" cy="13171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4" name="Picture 10" descr="https://cdn1.ozone.ru/multimedia/1019310658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3427" y="2674829"/>
              <a:ext cx="955859" cy="62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rId6" action="ppaction://hlinksldjump"/>
            </p:cNvPr>
            <p:cNvSpPr txBox="1"/>
            <p:nvPr/>
          </p:nvSpPr>
          <p:spPr>
            <a:xfrm>
              <a:off x="8000716" y="2104342"/>
              <a:ext cx="3026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Действия в тылу</a:t>
              </a:r>
              <a:endParaRPr lang="ru-RU" sz="3200" dirty="0"/>
            </a:p>
          </p:txBody>
        </p:sp>
      </p:grpSp>
      <p:pic>
        <p:nvPicPr>
          <p:cNvPr id="12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4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77" y="14531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Карта боевых действий</a:t>
            </a:r>
            <a:endParaRPr lang="ru-RU" dirty="0"/>
          </a:p>
        </p:txBody>
      </p:sp>
      <p:pic>
        <p:nvPicPr>
          <p:cNvPr id="4098" name="Picture 2" descr="https://avatars.mds.yandex.net/get-zen_doc/1856484/pub_5da83213b477bf00ad866870_5da85c38ddfef600ae3fdf6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627" y="1342742"/>
            <a:ext cx="6522781" cy="54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6425914" y="4568323"/>
            <a:ext cx="142139" cy="1536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6568053" y="3808487"/>
            <a:ext cx="142139" cy="1422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7015161" y="3642204"/>
            <a:ext cx="142139" cy="1422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>
          <a:xfrm>
            <a:off x="6899305" y="5448300"/>
            <a:ext cx="142139" cy="1536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3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4" y="154110"/>
            <a:ext cx="10515600" cy="11647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Оборона Москвы </a:t>
            </a:r>
            <a:br>
              <a:rPr lang="ru-RU" dirty="0" smtClean="0"/>
            </a:br>
            <a:r>
              <a:rPr lang="ru-RU" dirty="0" smtClean="0"/>
              <a:t>(30 </a:t>
            </a:r>
            <a:r>
              <a:rPr lang="ru-RU" dirty="0"/>
              <a:t>сентября — 5 декабря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4" name="Picture 2" descr="https://avatars.mds.yandex.net/get-zen_doc/1585599/pub_5da05913b5e992654becc0e6_5da05c30e882c300ae8a476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66" y="1679329"/>
            <a:ext cx="5738378" cy="44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Фирдаус\Desktop\великая отеч. война\битва за москву.jpg"/>
          <p:cNvPicPr>
            <a:picLocks noChangeAspect="1" noChangeArrowheads="1"/>
          </p:cNvPicPr>
          <p:nvPr/>
        </p:nvPicPr>
        <p:blipFill>
          <a:blip r:embed="rId5"/>
          <a:srcRect l="1761" t="7437" r="3884" b="53149"/>
          <a:stretch>
            <a:fillRect/>
          </a:stretch>
        </p:blipFill>
        <p:spPr bwMode="auto">
          <a:xfrm>
            <a:off x="6066691" y="1792531"/>
            <a:ext cx="5998405" cy="43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10115843" y="6191348"/>
            <a:ext cx="1666240" cy="43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2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4" y="268411"/>
            <a:ext cx="10515600" cy="988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Оборона Москвы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Фирдаус\Desktop\великая отеч. война\битва за москву.jpg"/>
          <p:cNvPicPr>
            <a:picLocks noChangeAspect="1" noChangeArrowheads="1"/>
          </p:cNvPicPr>
          <p:nvPr/>
        </p:nvPicPr>
        <p:blipFill>
          <a:blip r:embed="rId4"/>
          <a:srcRect t="46851"/>
          <a:stretch>
            <a:fillRect/>
          </a:stretch>
        </p:blipFill>
        <p:spPr bwMode="auto">
          <a:xfrm>
            <a:off x="6114677" y="1424720"/>
            <a:ext cx="5688754" cy="41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09-20-yuon-parad-194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160" y="1310054"/>
            <a:ext cx="5756022" cy="41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3240" y="5649303"/>
            <a:ext cx="63258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Юон</a:t>
            </a:r>
            <a:r>
              <a:rPr lang="ru-RU" sz="1600" dirty="0">
                <a:solidFill>
                  <a:schemeClr val="tx2"/>
                </a:solidFill>
              </a:rPr>
              <a:t> «Парад на Красной площади в Москве 7 ноября 1941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1992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Смоленское сражение</a:t>
            </a:r>
            <a:br>
              <a:rPr lang="ru-RU" dirty="0" smtClean="0"/>
            </a:br>
            <a:r>
              <a:rPr lang="ru-RU" dirty="0"/>
              <a:t>(10 июля- 10 сентября)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49107" y="1948717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/>
              <a:t>ходе защиты была проведена первая наступательная операция, ставшая успешной- </a:t>
            </a:r>
            <a:r>
              <a:rPr lang="ru-RU" dirty="0" err="1">
                <a:solidFill>
                  <a:srgbClr val="C00000"/>
                </a:solidFill>
              </a:rPr>
              <a:t>Ельнинская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Потери немецкой стороны</a:t>
            </a:r>
            <a:r>
              <a:rPr lang="ru-RU" b="1" dirty="0"/>
              <a:t>:</a:t>
            </a:r>
            <a:r>
              <a:rPr lang="ru-RU" dirty="0"/>
              <a:t> более 500 тыс. человек</a:t>
            </a:r>
          </a:p>
          <a:p>
            <a:pPr marL="0" indent="0">
              <a:buNone/>
            </a:pPr>
            <a:r>
              <a:rPr lang="ru-RU" dirty="0" err="1" smtClean="0"/>
              <a:t>Ельнинская</a:t>
            </a:r>
            <a:r>
              <a:rPr lang="ru-RU" dirty="0" smtClean="0"/>
              <a:t> наступательная операция была одной из первых в Великой Отечественной войне, в ходе которой осуществлялись прорыв сильной очаговой обороны противника, разгром его группировки и изгнание со значительной части советской территории.</a:t>
            </a:r>
            <a:endParaRPr lang="ru-RU" dirty="0"/>
          </a:p>
        </p:txBody>
      </p:sp>
      <p:pic>
        <p:nvPicPr>
          <p:cNvPr id="7174" name="Picture 6" descr="https://avatars.mds.yandex.net/get-zen_doc/1546191/pub_5ca86ef3aa263700b52bbde0_5ca8773889a7d300b343e035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48" y="1659636"/>
            <a:ext cx="5282251" cy="50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9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Оборона Киева</a:t>
            </a:r>
            <a:br>
              <a:rPr lang="ru-RU" dirty="0" smtClean="0"/>
            </a:br>
            <a:r>
              <a:rPr lang="ru-RU" dirty="0"/>
              <a:t>(7 июля — 26 сентября 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82054" y="1825625"/>
            <a:ext cx="5471746" cy="4592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Поражение под Киевом стало тяжёлым ударом для Красной Армии. 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котле оказались 452,7 тыс. человек, 2642 орудия, 1225 миномётов, 64 танка- более половины сил фронта, </a:t>
            </a:r>
          </a:p>
          <a:p>
            <a:pPr marL="0" indent="0">
              <a:buNone/>
            </a:pPr>
            <a:r>
              <a:rPr lang="ru-RU" dirty="0" smtClean="0"/>
              <a:t>Выбраться удалось </a:t>
            </a:r>
            <a:r>
              <a:rPr lang="ru-RU" dirty="0"/>
              <a:t>лишь подразделению генерал-майора Баграмяна, 5-й воздушно-десантной бригаде полковника и некоторым частям 26-й армии</a:t>
            </a:r>
          </a:p>
          <a:p>
            <a:pPr marL="0" indent="0">
              <a:buNone/>
            </a:pPr>
            <a:r>
              <a:rPr lang="ru-RU" dirty="0" smtClean="0"/>
              <a:t>Общие потери </a:t>
            </a:r>
            <a:r>
              <a:rPr lang="ru-RU" dirty="0"/>
              <a:t>СССР составили около 800 тыс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 другой стороны, отвлечение 2-й танковой группы Вермахта с центрального направления на юг замедлило продвижение группы армий «Центр» и позволило советскому командованию подготовиться к обороне Москвы.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avatars.mds.yandex.net/get-zen_doc/44972/pub_5aa53fbf868b9d602c290f12_5aa54152168a91696cb8895c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00" y="1750344"/>
            <a:ext cx="4395959" cy="48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21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штурм Севастополя</a:t>
            </a:r>
            <a:br>
              <a:rPr lang="ru-RU" dirty="0" smtClean="0"/>
            </a:br>
            <a:r>
              <a:rPr lang="ru-RU" dirty="0"/>
              <a:t>(30 октября — 21 ноября 1941 года)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57520" y="1825624"/>
            <a:ext cx="5796280" cy="4808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16 октября оборона Одессы была прекращена и Приморская армия была морем переброшена в Севастополь. Силы подкрепления составили до 36 тысяч человек </a:t>
            </a:r>
            <a:r>
              <a:rPr lang="ru-RU" dirty="0" smtClean="0"/>
              <a:t>около </a:t>
            </a:r>
            <a:r>
              <a:rPr lang="ru-RU" dirty="0"/>
              <a:t>500 орудий, 20 тысяч тонн боеприпасов, 10 танков Т-26 и другие виды вооружений и материалов.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9—10 ноября вермахту удалось полностью окружить город с </a:t>
            </a:r>
            <a:r>
              <a:rPr lang="ru-RU" dirty="0" smtClean="0"/>
              <a:t>суши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21 </a:t>
            </a:r>
            <a:r>
              <a:rPr lang="ru-RU" dirty="0"/>
              <a:t>ноября, после обстрелов с береговых </a:t>
            </a:r>
            <a:r>
              <a:rPr lang="ru-RU" dirty="0" smtClean="0"/>
              <a:t>батарей двух </a:t>
            </a:r>
            <a:r>
              <a:rPr lang="ru-RU" dirty="0"/>
              <a:t>крейсеров </a:t>
            </a:r>
            <a:r>
              <a:rPr lang="ru-RU" dirty="0" smtClean="0"/>
              <a:t>вермахт </a:t>
            </a:r>
            <a:r>
              <a:rPr lang="ru-RU" dirty="0"/>
              <a:t>прекратил штурм города</a:t>
            </a:r>
            <a:r>
              <a:rPr lang="ru-RU" dirty="0" smtClean="0"/>
              <a:t>.</a:t>
            </a:r>
          </a:p>
        </p:txBody>
      </p:sp>
      <p:pic>
        <p:nvPicPr>
          <p:cNvPr id="5122" name="Picture 2" descr="http://sevastopolzar.ru/wp-content/uploads/2018/03/Pervyiy-shturm-Sevastopol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58" y="1690689"/>
            <a:ext cx="4420480" cy="49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7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0146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Изобретения</a:t>
            </a:r>
            <a:endParaRPr lang="ru-RU" dirty="0"/>
          </a:p>
        </p:txBody>
      </p:sp>
      <p:pic>
        <p:nvPicPr>
          <p:cNvPr id="9222" name="Picture 6" descr="http://bastion-karpenko.ru/VVT/ET-80_190318_0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309" y="4526331"/>
            <a:ext cx="3530524" cy="15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tr4.cbsistatic.com/hub/i/r/2012/03/06/7025ebb2-c3a6-11e2-bc00-02911874f8c8/resize/620x/9854edfd149393c5d67d91735d8d93e7/turing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771" y="1363865"/>
            <a:ext cx="2661138" cy="24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45451" y="3963396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BOMBE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1268" y="6227643"/>
            <a:ext cx="273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Электрическая торпеда</a:t>
            </a:r>
            <a:endParaRPr lang="ru-RU" sz="2000" dirty="0"/>
          </a:p>
        </p:txBody>
      </p:sp>
      <p:pic>
        <p:nvPicPr>
          <p:cNvPr id="13" name="Picture 4" descr="https://www.clipartmax.com/png/full/271-2714037_arrow-back-outline-comments-flecha-regresar-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s://karopka.ru/upload/resize_cache/iblock/8ba/900_600_1/photo_2_148130898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099" y="1292469"/>
            <a:ext cx="6072512" cy="39741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553915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БМ - 13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02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Краткое описание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4649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Данная работа предназначена для того, чтобы можно было кратко и информативно ознакомится с </a:t>
            </a:r>
            <a:r>
              <a:rPr lang="ru-RU" dirty="0" smtClean="0"/>
              <a:t>основными событиями </a:t>
            </a:r>
            <a:r>
              <a:rPr lang="ru-RU" dirty="0" smtClean="0"/>
              <a:t>ВОВ, для демонстрации технологического и научного прогресса СССР. </a:t>
            </a:r>
          </a:p>
          <a:p>
            <a:r>
              <a:rPr lang="ru-RU" dirty="0" smtClean="0"/>
              <a:t>Презентация интерактивна, показывает различную информацию, которую вы можете выбрать самостоятельно. Например, вы можете нажать на вкладку «боевые действия» и вам будет представлена карта, которая покажет линию фронта с важнейшими сражениями. Нажав на круг, соответствующий какому-либо сражению, вы можете познакомиться с историей, хронологией и итогами. </a:t>
            </a:r>
          </a:p>
          <a:p>
            <a:r>
              <a:rPr lang="ru-RU" dirty="0" smtClean="0"/>
              <a:t>Помимо этого, можно узнать, что было изобретено в ходе войны, и как это использовалось тогда, и как используется сейчас.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Электрическая торпеда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Разрабатывалась СССР под названием ЭТ-80 в ответ на немецкие разработки, что серийно выпускались с 1940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руппа </a:t>
            </a:r>
            <a:r>
              <a:rPr lang="ru-RU" dirty="0"/>
              <a:t>конструкторов ЦКБ-39 во главе с Н.Н. </a:t>
            </a:r>
            <a:r>
              <a:rPr lang="ru-RU" dirty="0" err="1"/>
              <a:t>Шамариным</a:t>
            </a:r>
            <a:r>
              <a:rPr lang="ru-RU" dirty="0"/>
              <a:t> была удостоена Сталинской премии.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Имели ряд преимуществ. Такие, как отсутствие след из пузырьков парогазовой смеси, электрический </a:t>
            </a:r>
            <a:r>
              <a:rPr lang="ru-RU" dirty="0"/>
              <a:t>двигатель был значительно тише парогазовой машины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Однако, широкого применения не нашли, но дали начало новому поколению вооружения</a:t>
            </a:r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7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ВОМВ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4000" y="1605280"/>
            <a:ext cx="6380480" cy="5181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Предназначалась </a:t>
            </a:r>
            <a:r>
              <a:rPr lang="ru-RU" dirty="0" smtClean="0"/>
              <a:t>для </a:t>
            </a:r>
            <a:r>
              <a:rPr lang="ru-RU" dirty="0"/>
              <a:t>расшифровки кода «</a:t>
            </a:r>
            <a:r>
              <a:rPr lang="ru-RU" b="1" dirty="0" err="1"/>
              <a:t>Энигмы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Теоретическую часть работы выполнил</a:t>
            </a:r>
            <a:r>
              <a:rPr lang="ru-RU" dirty="0">
                <a:solidFill>
                  <a:schemeClr val="accent2"/>
                </a:solidFill>
              </a:rPr>
              <a:t> Алан </a:t>
            </a:r>
            <a:r>
              <a:rPr lang="ru-RU" dirty="0" smtClean="0">
                <a:solidFill>
                  <a:schemeClr val="accent2"/>
                </a:solidFill>
              </a:rPr>
              <a:t>Тьюринг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Машина искала возможные настройки, использованные для шифрования сообщений (порядок роторов, положение ротора, соединения коммутационной панели), опираясь на известный открытый текст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Уже осенью</a:t>
            </a:r>
            <a:r>
              <a:rPr lang="ru-RU" dirty="0" smtClean="0"/>
              <a:t> удалось наладить расшифровку, но из-за недостатка людей и техники расшифровать все сообщения не представлялось возможным</a:t>
            </a:r>
          </a:p>
          <a:p>
            <a:pPr marL="0" indent="0">
              <a:buNone/>
            </a:pPr>
            <a:r>
              <a:rPr lang="ru-RU" dirty="0"/>
              <a:t>Тем не менее, благодаря успехам дешифраторов, летом 1941 года потери грузов от действий немецких подлодок сократились до </a:t>
            </a:r>
            <a:r>
              <a:rPr lang="ru-RU" dirty="0">
                <a:solidFill>
                  <a:schemeClr val="accent2"/>
                </a:solidFill>
              </a:rPr>
              <a:t>100 000 тонн в </a:t>
            </a:r>
            <a:r>
              <a:rPr lang="ru-RU" dirty="0" smtClean="0">
                <a:solidFill>
                  <a:schemeClr val="accent2"/>
                </a:solidFill>
              </a:rPr>
              <a:t>месяц</a:t>
            </a:r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120" y="1513839"/>
            <a:ext cx="3803522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8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3369" y="1365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БМ -13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7908" y="840885"/>
            <a:ext cx="5237284" cy="530493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1938—1941 годах в НИИ № 3 НКБ (с 1938, бывший РНИИ) под руководством главного конструктора А. В. </a:t>
            </a:r>
            <a:r>
              <a:rPr lang="ru-RU" sz="1800" dirty="0" smtClean="0"/>
              <a:t>Костикова создали </a:t>
            </a:r>
            <a:r>
              <a:rPr lang="ru-RU" sz="1800" dirty="0" smtClean="0"/>
              <a:t>многозарядную пусковую установку, смонтированную на грузовом </a:t>
            </a:r>
            <a:r>
              <a:rPr lang="ru-RU" sz="1800" dirty="0" smtClean="0"/>
              <a:t>автомобиле.</a:t>
            </a:r>
            <a:endParaRPr lang="ru-RU" sz="1800" dirty="0" smtClean="0"/>
          </a:p>
          <a:p>
            <a:r>
              <a:rPr lang="ru-RU" sz="1800" dirty="0" smtClean="0"/>
              <a:t>В марте 1941 года были успешно проведены полигонные испытания установок, получивших обозначение БМ-13 (боевая машина со снарядами калибра 132 мм). Реактивный снаряд М-13 калибра 132 мм и пусковая установка на базе грузового автомобиля ЗИС-6 БМ-13 были приняты на вооружение </a:t>
            </a:r>
            <a:r>
              <a:rPr lang="ru-RU" sz="1800" dirty="0" smtClean="0">
                <a:solidFill>
                  <a:srgbClr val="C00000"/>
                </a:solidFill>
              </a:rPr>
              <a:t>21 июня 1941 года</a:t>
            </a:r>
            <a:r>
              <a:rPr lang="ru-RU" sz="1800" dirty="0" smtClean="0"/>
              <a:t>; именно этот тип боевых машин и получил впервые прозвище «Катюша</a:t>
            </a:r>
            <a:r>
              <a:rPr lang="ru-RU" sz="1800" dirty="0" smtClean="0"/>
              <a:t>», </a:t>
            </a:r>
            <a:r>
              <a:rPr lang="ru-RU" sz="1800" dirty="0" smtClean="0"/>
              <a:t> солдаты Третьего рейха называли её «</a:t>
            </a:r>
            <a:r>
              <a:rPr lang="ru-RU" sz="1800" dirty="0" err="1" smtClean="0"/>
              <a:t>орга́н</a:t>
            </a:r>
            <a:r>
              <a:rPr lang="ru-RU" sz="1800" dirty="0" smtClean="0"/>
              <a:t> Сталина» из-за звука, издаваемого оперением ракет.</a:t>
            </a:r>
            <a:endParaRPr lang="ru-RU" sz="1800" dirty="0" smtClean="0"/>
          </a:p>
          <a:p>
            <a:r>
              <a:rPr lang="ru-RU" sz="1800" dirty="0" smtClean="0"/>
              <a:t>Впервые </a:t>
            </a:r>
            <a:r>
              <a:rPr lang="ru-RU" sz="1800" dirty="0" smtClean="0"/>
              <a:t>установки БМ-13 были опробованы в боевых условиях в 10 часов утра 14 июля 1941 года. Батарея капитана Флёрова, который принимал участие в создании БМ-13, обстреляла вражеские войска и технику на железнодорожном узле города Орша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pic>
        <p:nvPicPr>
          <p:cNvPr id="8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4688" y="180245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ushima.su/uploads/photoarhiv/museum/nn2014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191" y="1441937"/>
            <a:ext cx="6126247" cy="458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Действия в тылу</a:t>
            </a:r>
            <a:endParaRPr lang="ru-RU" dirty="0"/>
          </a:p>
        </p:txBody>
      </p:sp>
      <p:pic>
        <p:nvPicPr>
          <p:cNvPr id="2050" name="Picture 2" descr="Карта эвакуации заводо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093" y="1600199"/>
            <a:ext cx="729916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7314601" y="3752849"/>
            <a:ext cx="2000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806726" y="2564605"/>
            <a:ext cx="2000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9267226" y="4984749"/>
            <a:ext cx="200025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www.clipartmax.com/png/full/271-2714037_arrow-back-outline-comments-flecha-regresar-png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1-84.userapi.com/YsjTg7x8ZfHXFEfxwcFIJkp__4mnQBMcc4CAIA/D6SlBRYlA1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43" y="2092569"/>
            <a:ext cx="5877608" cy="45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Ленинградский-Кировский завод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же </a:t>
            </a:r>
            <a:r>
              <a:rPr lang="ru-RU" dirty="0">
                <a:solidFill>
                  <a:srgbClr val="C00000"/>
                </a:solidFill>
              </a:rPr>
              <a:t>5 июля 1941 </a:t>
            </a:r>
            <a:r>
              <a:rPr lang="ru-RU" dirty="0"/>
              <a:t>года постановлением Государственного комитета обороны (ГКО) предписывалось вывезти на Уральский турбинный завод, расположенный в Свердловске, два цеха данного завода — дизельный и цех </a:t>
            </a:r>
            <a:r>
              <a:rPr lang="ru-RU" dirty="0" smtClean="0"/>
              <a:t>цветного литья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11 июля- </a:t>
            </a:r>
            <a:r>
              <a:rPr lang="ru-RU" dirty="0" smtClean="0"/>
              <a:t>принято решение об эвакуации основных цехов в Нижний Тагил, но эвакуация затянулась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29 </a:t>
            </a:r>
            <a:r>
              <a:rPr lang="ru-RU" dirty="0">
                <a:solidFill>
                  <a:srgbClr val="C00000"/>
                </a:solidFill>
              </a:rPr>
              <a:t>августа </a:t>
            </a:r>
            <a:r>
              <a:rPr lang="ru-RU" dirty="0"/>
              <a:t>Ленинград был полностью отрезан от железнодорожных путей </a:t>
            </a:r>
            <a:r>
              <a:rPr lang="ru-RU" dirty="0" smtClean="0"/>
              <a:t>снабжения, потому эвакуация была проведена </a:t>
            </a:r>
            <a:r>
              <a:rPr lang="ru-RU" dirty="0" smtClean="0">
                <a:solidFill>
                  <a:srgbClr val="C00000"/>
                </a:solidFill>
              </a:rPr>
              <a:t>в Челябинск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Расстояние - 2500 км по обычной дорог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18" y="1612396"/>
            <a:ext cx="5761905" cy="23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борка Т-34-76 в Нижнем Тагиле на базе эвакуированных зав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39" y="4033694"/>
            <a:ext cx="4243387" cy="27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Тульский оружейный завод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Н</a:t>
            </a:r>
            <a:r>
              <a:rPr lang="ru-RU" dirty="0" smtClean="0">
                <a:solidFill>
                  <a:srgbClr val="C00000"/>
                </a:solidFill>
              </a:rPr>
              <a:t>ачал эвакуацию </a:t>
            </a:r>
            <a:r>
              <a:rPr lang="ru-RU" dirty="0"/>
              <a:t>в октябре 1941 года из-за угрозы захвата Москвы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 </a:t>
            </a:r>
            <a:r>
              <a:rPr lang="ru-RU" dirty="0">
                <a:solidFill>
                  <a:srgbClr val="C00000"/>
                </a:solidFill>
              </a:rPr>
              <a:t>ноябрю </a:t>
            </a:r>
            <a:r>
              <a:rPr lang="ru-RU" dirty="0"/>
              <a:t>основные оборудования и цеха были перевезены в Медногорск, что около </a:t>
            </a:r>
            <a:r>
              <a:rPr lang="ru-RU" dirty="0" smtClean="0"/>
              <a:t>Оренбург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 январе </a:t>
            </a:r>
            <a:r>
              <a:rPr lang="ru-RU" dirty="0"/>
              <a:t>работали уже все цеха.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Вместе с заводом было эвакуировано </a:t>
            </a:r>
            <a:r>
              <a:rPr lang="ru-RU" dirty="0" smtClean="0">
                <a:solidFill>
                  <a:srgbClr val="C00000"/>
                </a:solidFill>
              </a:rPr>
              <a:t>6 тыс. человек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Дорогая из Тулы в Медногорс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49948"/>
            <a:ext cx="6065521" cy="2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вакуированное оборудование на новом месте под открытым неб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714" y="4001294"/>
            <a:ext cx="4037127" cy="27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4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Уралмаш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 войны </a:t>
            </a:r>
            <a:r>
              <a:rPr lang="ru-RU" dirty="0" smtClean="0">
                <a:solidFill>
                  <a:srgbClr val="C00000"/>
                </a:solidFill>
              </a:rPr>
              <a:t>специализировался на выпуске тяжёлой техники </a:t>
            </a:r>
            <a:r>
              <a:rPr lang="ru-RU" dirty="0" smtClean="0"/>
              <a:t>для мирных отраслей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 1941 </a:t>
            </a:r>
            <a:r>
              <a:rPr lang="ru-RU" dirty="0" smtClean="0"/>
              <a:t>был выбран местом для эвакуации Ижорского завода и ещё нескольких оборонных предприятий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Позднее стал одним из центров советского </a:t>
            </a:r>
            <a:r>
              <a:rPr lang="ru-RU" dirty="0" smtClean="0">
                <a:solidFill>
                  <a:srgbClr val="C00000"/>
                </a:solidFill>
              </a:rPr>
              <a:t>танкостроения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122" name="Picture 2" descr="https://reibert.info/media/img_220899_43516-jpg.149249/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7" y="1784838"/>
            <a:ext cx="5899321" cy="4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7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805056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386943" y="3548742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947058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 descr="https://cdn1.ozone.ru/multimedia/101931065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427" y="2674829"/>
            <a:ext cx="955859" cy="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ru.insales.ru/images/products/1/7655/281165287/Personal-optical-magnifier-for-old-peo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69" y="4040124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pgun.ru/files/g/157/orig/711841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763" y="2588526"/>
            <a:ext cx="818699" cy="8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1942</a:t>
            </a:r>
            <a:endParaRPr lang="ru-RU" sz="66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2055" y="2090054"/>
            <a:ext cx="3188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Боевые действия</a:t>
            </a:r>
            <a:endParaRPr lang="ru-RU" sz="32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2520" y="3548742"/>
            <a:ext cx="2466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Изобретения</a:t>
            </a:r>
            <a:endParaRPr lang="ru-RU" sz="3200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8000716" y="2104342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Действия в тылу</a:t>
            </a:r>
            <a:endParaRPr lang="ru-RU" sz="3200" dirty="0"/>
          </a:p>
        </p:txBody>
      </p:sp>
      <p:pic>
        <p:nvPicPr>
          <p:cNvPr id="12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1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mster02.narod.ru/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521" y="1037492"/>
            <a:ext cx="5149667" cy="55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05" y="10111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Боевые действия(до 19 ноября)</a:t>
            </a:r>
            <a:endParaRPr lang="ru-RU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5515365" y="2817611"/>
            <a:ext cx="226305" cy="202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6130341" y="5050270"/>
            <a:ext cx="243806" cy="199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4974345" y="6110929"/>
            <a:ext cx="300990" cy="243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085847" y="6055568"/>
            <a:ext cx="1064071" cy="66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4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32"/>
            <a:ext cx="10515600" cy="10657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Битва за Севастополь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5955913" cy="5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5822" y="986182"/>
            <a:ext cx="5630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 Июля </a:t>
            </a:r>
            <a:r>
              <a:rPr lang="ru-RU" dirty="0" smtClean="0"/>
              <a:t>фашистами </a:t>
            </a:r>
            <a:r>
              <a:rPr lang="ru-RU" dirty="0"/>
              <a:t>был взят Севастополь , его борона длилась с 30 октября 1941 по 4 июля 1942. </a:t>
            </a:r>
            <a:endParaRPr lang="ru-RU" dirty="0" smtClean="0"/>
          </a:p>
          <a:p>
            <a:r>
              <a:rPr lang="ru-RU" dirty="0" smtClean="0"/>
              <a:t>Оборона города продолжалась 250 дней и стала символом массового мужества и героизма советских воинов. Она сковала крупные силы противника на южном фланге советско-германского фронта, которые в противном случае могли быть использованы на одном из решающих участков германского наступления летом 1942 г. Немцы в ходе осады и штурма Севастополя также понесли очень большие потери — до 300 тыс. убитыми и ране­ными. В ознаменование героической обороны главной базы ЧФ 22 декабря 1942 г. была учреждена медаль «За оборону Севастополя». 8 мая 1965 г. город Севастополь был награждён орденом Ленина и медалью «Золотая </a:t>
            </a:r>
            <a:r>
              <a:rPr lang="ru-RU" dirty="0" smtClean="0"/>
              <a:t>Звезда»</a:t>
            </a:r>
            <a:endParaRPr lang="ru-RU" dirty="0" smtClean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78062" y="5547946"/>
            <a:ext cx="601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Потеря Севастополя привела к ухудшению положения Красной Армии и позволила немецким войскам продолжить наступление к Волге и на Кавказ. </a:t>
            </a:r>
          </a:p>
          <a:p>
            <a:endParaRPr lang="ru-RU" dirty="0"/>
          </a:p>
        </p:txBody>
      </p:sp>
      <p:pic>
        <p:nvPicPr>
          <p:cNvPr id="7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4062" y="180486"/>
            <a:ext cx="10005646" cy="1325563"/>
          </a:xfrm>
        </p:spPr>
        <p:txBody>
          <a:bodyPr/>
          <a:lstStyle/>
          <a:p>
            <a:pPr algn="ctr"/>
            <a:r>
              <a:rPr lang="ru-RU" dirty="0" smtClean="0"/>
              <a:t>Начало войны</a:t>
            </a:r>
            <a:endParaRPr lang="ru-RU" dirty="0"/>
          </a:p>
        </p:txBody>
      </p:sp>
      <p:pic>
        <p:nvPicPr>
          <p:cNvPr id="3074" name="Picture 2" descr="https://avatars.mds.yandex.net/get-zen_doc/41204/pub_5d70cf84c49f2900aeecdf26_5d70d0e0c7e50c00ade531be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719" y="1491836"/>
            <a:ext cx="6204858" cy="51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5099539" y="4063367"/>
            <a:ext cx="342900" cy="341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>
            <a:hlinkClick r:id="rId2" action="ppaction://hlinksldjump"/>
          </p:cNvPr>
          <p:cNvSpPr/>
          <p:nvPr/>
        </p:nvSpPr>
        <p:spPr>
          <a:xfrm>
            <a:off x="7262446" y="3334795"/>
            <a:ext cx="502616" cy="533820"/>
          </a:xfrm>
          <a:prstGeom prst="star5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10027920" y="142241"/>
            <a:ext cx="1666240" cy="43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0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1" y="350592"/>
            <a:ext cx="10515600" cy="1108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Оборона Сталинграда</a:t>
            </a:r>
            <a:br>
              <a:rPr lang="ru-RU" dirty="0" smtClean="0"/>
            </a:br>
            <a:r>
              <a:rPr lang="ru-RU" dirty="0"/>
              <a:t>7 июля 1942 по 2 февраля 1943 года.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38" y="1383296"/>
            <a:ext cx="6246555" cy="52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0993" y="1609101"/>
            <a:ext cx="5327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Немцы </a:t>
            </a:r>
            <a:r>
              <a:rPr lang="ru-RU" dirty="0"/>
              <a:t>направляли большую часть сил на взятие Сталинграда т.к. </a:t>
            </a:r>
            <a:r>
              <a:rPr lang="ru-RU" dirty="0" smtClean="0"/>
              <a:t>Гитлер видел </a:t>
            </a:r>
            <a:r>
              <a:rPr lang="ru-RU" dirty="0"/>
              <a:t>в этом ключ к </a:t>
            </a:r>
            <a:r>
              <a:rPr lang="ru-RU" dirty="0" smtClean="0"/>
              <a:t>победе, поскольку </a:t>
            </a:r>
            <a:r>
              <a:rPr lang="ru-RU" dirty="0"/>
              <a:t>в Сталинграде находились основные запасы топлива и заводы СССР. </a:t>
            </a:r>
            <a:endParaRPr lang="ru-RU" dirty="0" smtClean="0"/>
          </a:p>
          <a:p>
            <a:r>
              <a:rPr lang="ru-RU" dirty="0" smtClean="0"/>
              <a:t>Борьба за Сталинград  длилась </a:t>
            </a:r>
            <a:r>
              <a:rPr lang="ru-RU" dirty="0"/>
              <a:t>200 дней, </a:t>
            </a:r>
            <a:r>
              <a:rPr lang="ru-RU" dirty="0" smtClean="0"/>
              <a:t> </a:t>
            </a:r>
            <a:r>
              <a:rPr lang="ru-RU" dirty="0"/>
              <a:t>самых кровопролитных дней в истории.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первый же день на </a:t>
            </a:r>
            <a:r>
              <a:rPr lang="ru-RU" dirty="0" smtClean="0"/>
              <a:t>город было </a:t>
            </a:r>
            <a:r>
              <a:rPr lang="ru-RU" dirty="0"/>
              <a:t>сброшено более 100 000 снарядов.  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Война </a:t>
            </a:r>
            <a:r>
              <a:rPr lang="ru-RU" dirty="0"/>
              <a:t>происходила на улицах города и инициатива сменялась неделями (взятие улицы или потеря улицы</a:t>
            </a:r>
            <a:r>
              <a:rPr lang="ru-RU" dirty="0" smtClean="0"/>
              <a:t>), были созданы</a:t>
            </a:r>
            <a:r>
              <a:rPr lang="ru-RU" dirty="0" smtClean="0"/>
              <a:t> </a:t>
            </a:r>
            <a:r>
              <a:rPr lang="ru-RU" dirty="0" smtClean="0"/>
              <a:t>рабочие </a:t>
            </a:r>
            <a:r>
              <a:rPr lang="ru-RU" dirty="0" smtClean="0"/>
              <a:t>отряды, истребительные </a:t>
            </a:r>
            <a:r>
              <a:rPr lang="ru-RU" dirty="0" smtClean="0"/>
              <a:t>батальоны, части народного ополчения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город  из Ставки прибывает Жуков Г.К.</a:t>
            </a:r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085847" y="6055568"/>
            <a:ext cx="1064071" cy="66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6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2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 обороны Сталинграда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63" y="1570593"/>
            <a:ext cx="6743023" cy="49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74524" y="1962834"/>
            <a:ext cx="4519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Город обороняли 62-я армия генерала Чуйкова и 64-я армия генерала </a:t>
            </a:r>
            <a:r>
              <a:rPr lang="ru-RU" dirty="0" smtClean="0"/>
              <a:t>Шумилова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 12 сентября бои шли уже на улицах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Немецкие войска овладели вокзалом и Мамаевым курганом (с кургана вскоре выбиты)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12 октября – немцы начали решающее наступление на город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15 октября немецкие войска вышли к Волге с юга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19 октября немецкое  командование отдает приказ о переходе к обороне до прибытия </a:t>
            </a:r>
            <a:r>
              <a:rPr lang="ru-RU" dirty="0" smtClean="0"/>
              <a:t>подкрепления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Командовал фашистами  Фридрих Паулюс.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1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Контр наступление советских войск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72099"/>
            <a:ext cx="7390071" cy="41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8899" y="1462191"/>
            <a:ext cx="4128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19 Ноября 1942 года </a:t>
            </a:r>
            <a:r>
              <a:rPr lang="ru-RU" dirty="0" smtClean="0"/>
              <a:t>начинается контрнаступление советской армии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/>
              <a:t>– начало операции «Уран</a:t>
            </a:r>
            <a:r>
              <a:rPr lang="ru-RU" dirty="0" smtClean="0"/>
              <a:t>»</a:t>
            </a:r>
            <a:r>
              <a:rPr lang="ru-RU" dirty="0" smtClean="0"/>
              <a:t> </a:t>
            </a:r>
            <a:r>
              <a:rPr lang="ru-RU" dirty="0" smtClean="0"/>
              <a:t>(план </a:t>
            </a:r>
            <a:r>
              <a:rPr lang="ru-RU" dirty="0" smtClean="0"/>
              <a:t>был разработан Жуковым и </a:t>
            </a:r>
            <a:r>
              <a:rPr lang="ru-RU" dirty="0" smtClean="0"/>
              <a:t>Василевским)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 ноября 1942г. – Красная армия, прорвав позиции гитлеровцев, взяла в кольцо  6-ю армию  Паулюса (около 300 тыс. человек)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10 января – 2 февраля  1943г. – операция «Кольцо», ликвидация окруженной немецкой группировки </a:t>
            </a:r>
          </a:p>
          <a:p>
            <a:r>
              <a:rPr lang="ru-RU" dirty="0" smtClean="0"/>
              <a:t>Что </a:t>
            </a:r>
            <a:r>
              <a:rPr lang="ru-RU" dirty="0"/>
              <a:t>стало переломным моментом в ВОВ.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715122"/>
              </p:ext>
            </p:extLst>
          </p:nvPr>
        </p:nvGraphicFramePr>
        <p:xfrm>
          <a:off x="602554" y="6074042"/>
          <a:ext cx="10972800" cy="406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Численность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Потери безвозвратные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Потери санитарные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Среднесуточные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1 690 500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478 741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650 878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1 129 619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5771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9525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80244" y="5668916"/>
            <a:ext cx="10992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Советские: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Суммарное количество потерь советских войск за период с 17 июня 1942 по 2 февраля 1943 года.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193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Ржевская битва: </a:t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с </a:t>
            </a:r>
            <a:r>
              <a:rPr lang="ru-RU" dirty="0"/>
              <a:t>5 января 1942 года</a:t>
            </a:r>
            <a:r>
              <a:rPr lang="ru-RU" baseline="30000" dirty="0"/>
              <a:t> </a:t>
            </a:r>
            <a:r>
              <a:rPr lang="ru-RU" dirty="0"/>
              <a:t>по 21 марта 1943 </a:t>
            </a:r>
            <a:r>
              <a:rPr lang="ru-RU" dirty="0" smtClean="0"/>
              <a:t>года)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39" y="1925515"/>
            <a:ext cx="5693476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371" y="1305658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Цель: Освободить города: Сычевку, Ржев и Вязьму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0630" y="1923956"/>
            <a:ext cx="566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Победа в этой битве Советских войск, освобождение от оккупации Ржева, </a:t>
            </a:r>
            <a:r>
              <a:rPr lang="ru-RU" dirty="0"/>
              <a:t>С</a:t>
            </a:r>
            <a:r>
              <a:rPr lang="ru-RU" dirty="0" smtClean="0"/>
              <a:t>ычевки и Вязьмы, дальнейшие продвижение в сторону неприятеля.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46884" y="3416260"/>
            <a:ext cx="6345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Ржев</a:t>
            </a:r>
            <a:r>
              <a:rPr lang="ru-RU" dirty="0"/>
              <a:t>, протяжённостью 200—250 километров, с января 1942 года по март 1943 года составили: безвозвратные — 392 554 человека; санитарные — 768 233 </a:t>
            </a:r>
            <a:r>
              <a:rPr lang="ru-RU" dirty="0" smtClean="0"/>
              <a:t>человека. </a:t>
            </a:r>
            <a:r>
              <a:rPr lang="ru-RU" dirty="0"/>
              <a:t>В число безвозвратных потерь входят пленные, часть которых после войны вернулась домой. 50 000 человек были взяты в плен из состава 39-й, 22-й, 41-й армий и 11-го кавалерийского корпуса. 13 700 человек пленены во время Ржевско-</a:t>
            </a:r>
            <a:r>
              <a:rPr lang="ru-RU" dirty="0" err="1"/>
              <a:t>Гжатской</a:t>
            </a:r>
            <a:r>
              <a:rPr lang="ru-RU" dirty="0"/>
              <a:t> наступательной операции 30 июля — 30 сентября 1942 года.</a:t>
            </a:r>
          </a:p>
        </p:txBody>
      </p:sp>
      <p:pic>
        <p:nvPicPr>
          <p:cNvPr id="8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Изобретения:</a:t>
            </a:r>
            <a:endParaRPr lang="ru-RU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2006953"/>
            <a:ext cx="4000427" cy="192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dnpmag.com/wp-content/uploads/2016/01/4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734" y="1922979"/>
            <a:ext cx="4578648" cy="2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akcina.ru/files/tmpfiles/cat-prods/vakcina/vac-tuljaremij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622" y="4586403"/>
            <a:ext cx="4765113" cy="1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Водородная бомба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653" y="1579441"/>
            <a:ext cx="10917115" cy="257932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Термоя́дерное</a:t>
            </a:r>
            <a:r>
              <a:rPr lang="ru-RU" sz="2000" b="1" dirty="0"/>
              <a:t> </a:t>
            </a:r>
            <a:r>
              <a:rPr lang="ru-RU" sz="2000" b="1" dirty="0" err="1"/>
              <a:t>ору́жие</a:t>
            </a:r>
            <a:r>
              <a:rPr lang="ru-RU" sz="2000" dirty="0"/>
              <a:t> — тип оружия массового поражения, разрушительная сила которого основана </a:t>
            </a:r>
            <a:r>
              <a:rPr lang="ru-RU" sz="2000" dirty="0" smtClean="0"/>
              <a:t>на</a:t>
            </a:r>
            <a:r>
              <a:rPr lang="ru-RU" sz="2000" dirty="0"/>
              <a:t> </a:t>
            </a:r>
            <a:r>
              <a:rPr lang="ru-RU" sz="2000" dirty="0" smtClean="0"/>
              <a:t>использовании</a:t>
            </a:r>
            <a:r>
              <a:rPr lang="ru-RU" sz="2000" dirty="0"/>
              <a:t> энергии реакции ядерного синтеза легких элементов в более тяжёлые </a:t>
            </a:r>
            <a:r>
              <a:rPr lang="ru-RU" sz="2000" dirty="0" smtClean="0"/>
              <a:t>,</a:t>
            </a:r>
            <a:r>
              <a:rPr lang="ru-RU" sz="2000" dirty="0"/>
              <a:t> при которой выделяется колоссальное количество энергии. Имея те же поражающие факторы, что и у ядерного оружия, термоядерное оружие имеет намного большую мощность </a:t>
            </a:r>
            <a:r>
              <a:rPr lang="ru-RU" sz="2000" dirty="0" smtClean="0"/>
              <a:t>взрыва</a:t>
            </a:r>
          </a:p>
          <a:p>
            <a:r>
              <a:rPr lang="ru-RU" sz="2000" dirty="0"/>
              <a:t>сформулировал американский физик венгерского </a:t>
            </a:r>
            <a:r>
              <a:rPr lang="ru-RU" sz="2000" dirty="0" smtClean="0"/>
              <a:t>происхождения </a:t>
            </a:r>
            <a:r>
              <a:rPr lang="ru-RU" sz="2000" dirty="0" err="1"/>
              <a:t>Эдвар</a:t>
            </a:r>
            <a:r>
              <a:rPr lang="ru-RU" sz="2000" dirty="0"/>
              <a:t> </a:t>
            </a:r>
            <a:r>
              <a:rPr lang="ru-RU" sz="2000" dirty="0" err="1"/>
              <a:t>Теллер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https://osssr.ru/wp-content/uploads/2019/02/5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221" y="4038265"/>
            <a:ext cx="4689899" cy="23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8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223" y="1002097"/>
            <a:ext cx="109728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Бомба авиационная, противотанковая, </a:t>
            </a:r>
            <a:r>
              <a:rPr lang="ru-RU" sz="2000" b="1" dirty="0"/>
              <a:t>кумулятивного действия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>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сбрасывании ПТАБ накрывали площадь порядка 15 × 200 м. Учитывая, что горизонтальное бронирование танков традиционно весьма слабо, вероятность поражения цели была довольно высокой. </a:t>
            </a:r>
            <a:r>
              <a:rPr lang="ru-RU" sz="2000" dirty="0" err="1"/>
              <a:t>Бронепробиваемость</a:t>
            </a:r>
            <a:r>
              <a:rPr lang="ru-RU" sz="2000" dirty="0"/>
              <a:t> составляла от 60 мм при угле встречи 30°, и до 100 мм при 90°, что было вполне достаточно. Даже у </a:t>
            </a:r>
            <a:r>
              <a:rPr lang="ru-RU" sz="2000" dirty="0" smtClean="0"/>
              <a:t>T-VI </a:t>
            </a:r>
            <a:r>
              <a:rPr lang="ru-RU" sz="2000" dirty="0"/>
              <a:t>«</a:t>
            </a:r>
            <a:r>
              <a:rPr lang="ru-RU" sz="2000" dirty="0" smtClean="0"/>
              <a:t>Тигр»</a:t>
            </a:r>
            <a:r>
              <a:rPr lang="en-US" sz="2000" dirty="0"/>
              <a:t> </a:t>
            </a:r>
            <a:r>
              <a:rPr lang="ru-RU" sz="2000" dirty="0" smtClean="0"/>
              <a:t>первых </a:t>
            </a:r>
            <a:r>
              <a:rPr lang="ru-RU" sz="2000" dirty="0"/>
              <a:t>серий толщина крыши корпуса и башни составляла всего около 25 мм, у Т-V «Пантера» — 16—18 мм.</a:t>
            </a:r>
            <a:br>
              <a:rPr lang="ru-RU" sz="2000" dirty="0"/>
            </a:br>
            <a:r>
              <a:rPr lang="ru-RU" sz="2000" dirty="0"/>
              <a:t>10-кг   по 48 </a:t>
            </a:r>
            <a:r>
              <a:rPr lang="ru-RU" sz="2000" dirty="0" smtClean="0"/>
              <a:t>штук вмещал один </a:t>
            </a:r>
            <a:r>
              <a:rPr lang="ru-RU" sz="2000" dirty="0" smtClean="0"/>
              <a:t>контейнер. Штурмовик</a:t>
            </a:r>
            <a:r>
              <a:rPr lang="en-US" sz="2000" dirty="0" smtClean="0"/>
              <a:t> </a:t>
            </a:r>
            <a:r>
              <a:rPr lang="ru-RU" sz="2000" dirty="0" smtClean="0"/>
              <a:t>Ил-2 </a:t>
            </a:r>
            <a:r>
              <a:rPr lang="en-US" sz="2000" dirty="0" smtClean="0"/>
              <a:t> </a:t>
            </a:r>
            <a:r>
              <a:rPr lang="ru-RU" sz="2000" dirty="0" smtClean="0"/>
              <a:t>содержал по </a:t>
            </a:r>
            <a:r>
              <a:rPr lang="ru-RU" sz="2000" dirty="0"/>
              <a:t>4 контейнера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766" y="250186"/>
            <a:ext cx="64339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7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46" y="22444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Вакцина </a:t>
            </a:r>
            <a:r>
              <a:rPr lang="ru-RU" dirty="0" err="1"/>
              <a:t>туляремийная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599" y="1412776"/>
            <a:ext cx="107274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Данная вакцина была разработана в СССР, в  1942 году. С целью избавить армию от </a:t>
            </a:r>
            <a:r>
              <a:rPr lang="ru-RU" sz="2000" dirty="0" err="1" smtClean="0"/>
              <a:t>тулеремии</a:t>
            </a:r>
            <a:r>
              <a:rPr lang="ru-RU" sz="2000" dirty="0" smtClean="0"/>
              <a:t>- </a:t>
            </a:r>
            <a:r>
              <a:rPr lang="ru-RU" sz="2000" dirty="0"/>
              <a:t>п</a:t>
            </a:r>
            <a:r>
              <a:rPr lang="ru-RU" sz="2000" dirty="0" smtClean="0"/>
              <a:t>одобие </a:t>
            </a:r>
            <a:r>
              <a:rPr lang="ru-RU" sz="2000" dirty="0"/>
              <a:t>чумы с лихорадкой и </a:t>
            </a:r>
            <a:r>
              <a:rPr lang="ru-RU" sz="2000" dirty="0" err="1"/>
              <a:t>генерализованная</a:t>
            </a:r>
            <a:r>
              <a:rPr lang="ru-RU" sz="2000" dirty="0"/>
              <a:t> форма протекает по типу общей инфекции с выраженным токсикозом, потерей сознания, бредом, сильной головной и мышечной болями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862" y="2699239"/>
            <a:ext cx="6339254" cy="37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5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72" y="-315416"/>
            <a:ext cx="10972800" cy="1143000"/>
          </a:xfrm>
        </p:spPr>
        <p:txBody>
          <a:bodyPr/>
          <a:lstStyle/>
          <a:p>
            <a:pPr algn="ctr"/>
            <a:r>
              <a:rPr lang="ru-RU" dirty="0" smtClean="0"/>
              <a:t> Заводы во время 1942 года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135" y="5360694"/>
            <a:ext cx="2255573" cy="11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685" y="1515676"/>
            <a:ext cx="4079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Уралмаш стал главным поставщиком дивизионных гаубиц для фронта. В месяц завод выпускал 300 гаубиц М-30 и вооружал тем самым десять дивизий. Кроме того, на Уралмашзаводе было организовано производство бронекорпусов для танков. Каждый второй танк, участвовавший в Великой Отечественной войне, был оснащён </a:t>
            </a:r>
            <a:r>
              <a:rPr lang="ru-RU" dirty="0" err="1"/>
              <a:t>У</a:t>
            </a:r>
            <a:r>
              <a:rPr lang="ru-RU" dirty="0" err="1" smtClean="0"/>
              <a:t>ралмашевской</a:t>
            </a:r>
            <a:r>
              <a:rPr lang="ru-RU" dirty="0" smtClean="0"/>
              <a:t> </a:t>
            </a:r>
            <a:r>
              <a:rPr lang="ru-RU" dirty="0"/>
              <a:t>бронёй — это и КВ-1, и КВ-1С, и Т-34, и самоходка, созданная на его баз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685" y="5935811"/>
            <a:ext cx="568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Поставлялись на Ленинградский, Свердловский, Сталинградский и Юго-Восточный фронта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024" y="592346"/>
            <a:ext cx="1192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первых месяцев войны Свердловск стал одной из главных промышленных площадок страны. Сюда </a:t>
            </a:r>
            <a:r>
              <a:rPr lang="ru-RU" b="1" dirty="0"/>
              <a:t>были эвакуированы более 700 предприятий</a:t>
            </a:r>
            <a:r>
              <a:rPr lang="ru-RU" dirty="0"/>
              <a:t> из западных областей Советского Союза.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31904" y="1515676"/>
            <a:ext cx="0" cy="522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1904" y="1377175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Машиностроительный завод имени М. И. Калинина изготовил несколько тысяч зенитных установок 85-го калибра и противотанковых пушек 45-го калибра, </a:t>
            </a:r>
            <a:r>
              <a:rPr lang="ru-RU" dirty="0" err="1"/>
              <a:t>Уралтрансмаш</a:t>
            </a:r>
            <a:r>
              <a:rPr lang="ru-RU" dirty="0"/>
              <a:t> перешёл на выпуск танков Т-60 и комплектующих для САУ; </a:t>
            </a:r>
            <a:r>
              <a:rPr lang="ru-RU" dirty="0" err="1"/>
              <a:t>Уралэлектроаппарат</a:t>
            </a:r>
            <a:r>
              <a:rPr lang="ru-RU" dirty="0"/>
              <a:t>, принявший у себя эвакуированный из Воронежа завод имени Коминтерна, поставил на фронт 1711 реактивных миномётов «Катюша», каждый четвёртый советский танк выходил с двигателем, выпущенным на Уральском </a:t>
            </a:r>
            <a:r>
              <a:rPr lang="ru-RU" dirty="0" err="1"/>
              <a:t>турбомоторном</a:t>
            </a:r>
            <a:r>
              <a:rPr lang="ru-RU" dirty="0"/>
              <a:t> заводе. Эвакуированный из Киева завод «Большевик» способствовал появлению завода-гиганта химического машиностроения — </a:t>
            </a:r>
            <a:r>
              <a:rPr lang="ru-RU" dirty="0" err="1" smtClean="0"/>
              <a:t>Уралхимаша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2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805056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386943" y="3548742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947058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 descr="https://cdn1.ozone.ru/multimedia/101931065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427" y="2674829"/>
            <a:ext cx="955859" cy="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ru.insales.ru/images/products/1/7655/281165287/Personal-optical-magnifier-for-old-peo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69" y="4040124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pgun.ru/files/g/157/orig/711841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763" y="2588526"/>
            <a:ext cx="818699" cy="8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1943</a:t>
            </a:r>
            <a:endParaRPr lang="ru-RU" sz="66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2055" y="2090054"/>
            <a:ext cx="3188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Боевые действия</a:t>
            </a:r>
            <a:endParaRPr lang="ru-RU" sz="32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2520" y="3548742"/>
            <a:ext cx="2466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Изобретения</a:t>
            </a:r>
            <a:endParaRPr lang="ru-RU" sz="3200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8000716" y="2104342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Действия в тылу</a:t>
            </a:r>
            <a:endParaRPr lang="ru-RU" sz="3200" dirty="0"/>
          </a:p>
        </p:txBody>
      </p:sp>
      <p:pic>
        <p:nvPicPr>
          <p:cNvPr id="12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9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654" y="1843209"/>
            <a:ext cx="7156939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22 июня </a:t>
            </a:r>
            <a:r>
              <a:rPr lang="ru-RU" dirty="0" smtClean="0"/>
              <a:t>1941 года началось вторжение Германии в СССР, после артиллерийской и авиационной подготовки немецкие войска перешли границу нашего государства.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Официальная </a:t>
            </a:r>
            <a:r>
              <a:rPr lang="ru-RU" dirty="0">
                <a:solidFill>
                  <a:srgbClr val="002060"/>
                </a:solidFill>
              </a:rPr>
              <a:t>причина: </a:t>
            </a:r>
            <a:r>
              <a:rPr lang="ru-RU" dirty="0"/>
              <a:t>СССР в оккупированных ею странах, проводило внешнюю политику, направленную против Германии, и «сосредоточило на германской границе все свои войска в полной боевой готовности»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Реальные причины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Идеология и амбиции Гитлера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Конечной целью войны было:  У</a:t>
            </a:r>
            <a:r>
              <a:rPr lang="ru-RU" dirty="0" smtClean="0"/>
              <a:t>ничтожение Советского Союза как государства, превращение захваченных территорий в колонии.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0-tub-ru.yandex.net/i?id=ef163707cd347dab80831f12410a564d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885" y="1872762"/>
            <a:ext cx="2996927" cy="41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4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/>
          <a:lstStyle/>
          <a:p>
            <a:pPr algn="ctr"/>
            <a:r>
              <a:rPr lang="ru-RU" dirty="0" smtClean="0"/>
              <a:t>Боевые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2054" name="AutoShape 6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fs.znanio.ru/methodology/images/c5/ef/c5efd7dc45ff603a56d6a1991c89a80526d6bdad.jpg"/>
          <p:cNvPicPr>
            <a:picLocks noChangeAspect="1" noChangeArrowheads="1"/>
          </p:cNvPicPr>
          <p:nvPr/>
        </p:nvPicPr>
        <p:blipFill>
          <a:blip r:embed="rId2" cstate="print"/>
          <a:srcRect l="21641" r="21659"/>
          <a:stretch>
            <a:fillRect/>
          </a:stretch>
        </p:blipFill>
        <p:spPr bwMode="auto">
          <a:xfrm>
            <a:off x="2927649" y="864096"/>
            <a:ext cx="5779041" cy="5733256"/>
          </a:xfrm>
          <a:prstGeom prst="rect">
            <a:avLst/>
          </a:prstGeom>
          <a:noFill/>
        </p:spPr>
      </p:pic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6768075" y="2952328"/>
            <a:ext cx="19202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5999990" y="2376264"/>
            <a:ext cx="19202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6768075" y="3456384"/>
            <a:ext cx="19202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www.clipartmax.com/png/full/271-2714037_arrow-back-outline-comments-flecha-regresar-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9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08" y="7587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Курская битва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3746" y="1201371"/>
            <a:ext cx="5354515" cy="5401652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5 июля – 23 августа 1943г.</a:t>
            </a:r>
          </a:p>
          <a:p>
            <a:pPr marL="0" indent="0" fontAlgn="t">
              <a:buNone/>
            </a:pPr>
            <a:r>
              <a:rPr lang="ru-RU" sz="2900" dirty="0" smtClean="0"/>
              <a:t>«</a:t>
            </a:r>
            <a:r>
              <a:rPr lang="ru-RU" sz="2900" dirty="0" smtClean="0"/>
              <a:t>Цитадель» – план наступления немецких войск на курском направлении</a:t>
            </a:r>
          </a:p>
          <a:p>
            <a:pPr marL="0" indent="0" fontAlgn="t">
              <a:buNone/>
            </a:pPr>
            <a:r>
              <a:rPr lang="ru-RU" sz="2900" dirty="0" smtClean="0"/>
              <a:t>5 -12 июля  1943г. – наступление гитлеровских войск на курской дуге</a:t>
            </a:r>
          </a:p>
          <a:p>
            <a:pPr marL="0" indent="0" fontAlgn="t"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12 июля 1943г. </a:t>
            </a:r>
            <a:r>
              <a:rPr lang="ru-RU" sz="2900" dirty="0" smtClean="0"/>
              <a:t>– крупнейшее танковое сражение под Прохоровкой (в сражении с двух сторон участвовало до 1200 танков)</a:t>
            </a:r>
          </a:p>
          <a:p>
            <a:pPr marL="0" indent="0" fontAlgn="t">
              <a:buNone/>
            </a:pPr>
            <a:r>
              <a:rPr lang="ru-RU" sz="2900" dirty="0" smtClean="0"/>
              <a:t>12 июля 1943г. – контрнаступление Красной Армии</a:t>
            </a:r>
          </a:p>
          <a:p>
            <a:pPr marL="0" indent="0" fontAlgn="t">
              <a:buNone/>
            </a:pPr>
            <a:r>
              <a:rPr lang="ru-RU" sz="2900" dirty="0" smtClean="0"/>
              <a:t>Итог</a:t>
            </a:r>
            <a:r>
              <a:rPr lang="ru-RU" sz="2900" dirty="0"/>
              <a:t>: Победа Красной армии</a:t>
            </a:r>
          </a:p>
          <a:p>
            <a:pPr marL="0" indent="0" fontAlgn="t">
              <a:buNone/>
            </a:pPr>
            <a:r>
              <a:rPr lang="ru-RU" sz="2900" dirty="0"/>
              <a:t>Германия утратила возможность проводить крупные стратегические наступательные операции на Восточном фронте</a:t>
            </a:r>
          </a:p>
          <a:p>
            <a:pPr marL="0" indent="0" fontAlgn="t">
              <a:buNone/>
            </a:pPr>
            <a:r>
              <a:rPr lang="ru-RU" sz="2900" dirty="0"/>
              <a:t>Стратегическая инициатива перешла к Красной </a:t>
            </a:r>
            <a:r>
              <a:rPr lang="ru-RU" sz="2900" dirty="0" smtClean="0"/>
              <a:t>армии, завершился коренной перелом в ходе войны</a:t>
            </a:r>
            <a:endParaRPr lang="ru-RU" sz="2900" dirty="0"/>
          </a:p>
          <a:p>
            <a:endParaRPr lang="ru-RU" dirty="0"/>
          </a:p>
        </p:txBody>
      </p:sp>
      <p:pic>
        <p:nvPicPr>
          <p:cNvPr id="1026" name="Picture 2" descr="Картинки по запросу &quot;курская битв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1124745"/>
            <a:ext cx="5760640" cy="2421001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&quot;курская битва карты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814" y="3645023"/>
            <a:ext cx="4279905" cy="3007703"/>
          </a:xfrm>
          <a:prstGeom prst="rect">
            <a:avLst/>
          </a:prstGeom>
          <a:noFill/>
        </p:spPr>
      </p:pic>
      <p:pic>
        <p:nvPicPr>
          <p:cNvPr id="10" name="Picture 4" descr="https://www.clipartmax.com/png/full/271-2714037_arrow-back-outline-comments-flecha-regresar-pn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2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Брянская операция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1184" y="1183785"/>
            <a:ext cx="5363307" cy="54280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 </a:t>
            </a:r>
            <a:r>
              <a:rPr lang="ru-RU" dirty="0" smtClean="0">
                <a:solidFill>
                  <a:srgbClr val="C00000"/>
                </a:solidFill>
              </a:rPr>
              <a:t>сентября — 3 октября 1943 </a:t>
            </a:r>
            <a:r>
              <a:rPr lang="ru-RU" dirty="0" smtClean="0">
                <a:solidFill>
                  <a:srgbClr val="C00000"/>
                </a:solidFill>
              </a:rPr>
              <a:t>года</a:t>
            </a:r>
            <a:r>
              <a:rPr lang="ru-RU" dirty="0" smtClean="0"/>
              <a:t> — наступательная операция войск Брянского фронта </a:t>
            </a:r>
            <a:r>
              <a:rPr lang="ru-RU" dirty="0" smtClean="0"/>
              <a:t> </a:t>
            </a:r>
            <a:r>
              <a:rPr lang="ru-RU" dirty="0" smtClean="0"/>
              <a:t>в ходе Великой Отечественной войны по освобождению территории нынешней Брянской области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Основными целями операции являлись захват плацдарма на западном берегу реки Десны и освобождение Брянского промышленного района. Это позволило бы создать условия для дальнейшего наступления на запад, а также лишить немцев контроля над самым важным транспортным узлом на восточном фронте — Брянском.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 </a:t>
            </a:r>
            <a:r>
              <a:rPr lang="ru-RU" dirty="0"/>
              <a:t>освобождены Брянск, территория Брянской области, часть Белоруссии</a:t>
            </a:r>
          </a:p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был освобожден один из крупнейших районов партизанской борьбы — Брянские леса, многие партизаны, выйдя из лесов, влились в ряды Красной Армии. 17 сентября 1943 года освободили города Брянск и </a:t>
            </a:r>
            <a:r>
              <a:rPr lang="ru-RU" dirty="0" err="1"/>
              <a:t>Бежица</a:t>
            </a:r>
            <a:endParaRPr lang="ru-RU" dirty="0"/>
          </a:p>
          <a:p>
            <a:endParaRPr lang="ru-RU" dirty="0"/>
          </a:p>
        </p:txBody>
      </p:sp>
      <p:pic>
        <p:nvPicPr>
          <p:cNvPr id="16388" name="Picture 4" descr="Картинки по запросу &quot;брянская операция 194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88" y="1054456"/>
            <a:ext cx="5184576" cy="2566131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&quot;брянская операция 1943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88" y="3863182"/>
            <a:ext cx="5280587" cy="2584464"/>
          </a:xfrm>
          <a:prstGeom prst="rect">
            <a:avLst/>
          </a:prstGeom>
          <a:noFill/>
        </p:spPr>
      </p:pic>
      <p:pic>
        <p:nvPicPr>
          <p:cNvPr id="10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50" y="150521"/>
            <a:ext cx="10515600" cy="1106779"/>
          </a:xfrm>
        </p:spPr>
        <p:txBody>
          <a:bodyPr/>
          <a:lstStyle/>
          <a:p>
            <a:pPr algn="ctr"/>
            <a:r>
              <a:rPr lang="ru-RU" dirty="0" smtClean="0"/>
              <a:t>Битва за Белгород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190059"/>
            <a:ext cx="5812501" cy="54752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Город был освобожден </a:t>
            </a:r>
            <a:r>
              <a:rPr lang="ru-RU" dirty="0" smtClean="0">
                <a:solidFill>
                  <a:srgbClr val="C00000"/>
                </a:solidFill>
              </a:rPr>
              <a:t>5 августа 1943 г.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боях за Белгород немцы потеряли 3200 солдат и офицеров, большое количество танков, орудий, миномётов, автомашин и другой боевой техники. Советскими сапёрами в районе города было снято 16333 мины.</a:t>
            </a:r>
          </a:p>
          <a:p>
            <a:pPr marL="0" indent="0">
              <a:buNone/>
            </a:pPr>
            <a:r>
              <a:rPr lang="ru-RU" dirty="0"/>
              <a:t>За годы войны город был очень сильно разрушен, погибла почти вся историческая застройка города, не сохранилось ни одного целого здания.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время оккупации десятки тысяч белгородцев были расстреляны в парке, который сейчас называется парк Памяти, сожжены на камышитовом заводе, замучены в застенках местного гестапо. Из 34 тысяч довоенного населения в городе осталось лишь 150 человек</a:t>
            </a:r>
          </a:p>
          <a:p>
            <a:endParaRPr lang="ru-RU" dirty="0"/>
          </a:p>
        </p:txBody>
      </p:sp>
      <p:pic>
        <p:nvPicPr>
          <p:cNvPr id="20482" name="Picture 2" descr="Картинки по запросу &quot;битва за белгород 194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124744"/>
            <a:ext cx="5472608" cy="2753406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&quot;битва за белгород 1943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02" y="4105469"/>
            <a:ext cx="5650848" cy="2559834"/>
          </a:xfrm>
          <a:prstGeom prst="rect">
            <a:avLst/>
          </a:prstGeom>
          <a:noFill/>
        </p:spPr>
      </p:pic>
      <p:pic>
        <p:nvPicPr>
          <p:cNvPr id="10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60649"/>
            <a:ext cx="10972800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21510" name="Picture 6" descr="Картинки по запросу &quot;Взрывчатое вещество водонаполненное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759" y="939622"/>
            <a:ext cx="3798112" cy="2339908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&quot;бомба авиационная противотанковая вов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911" y="1899923"/>
            <a:ext cx="5284776" cy="28438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98534" y="4743058"/>
            <a:ext cx="2709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Противотанковая авиабомба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06591" y="293319"/>
            <a:ext cx="134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/>
              <a:t>Акватол</a:t>
            </a:r>
            <a:r>
              <a:rPr lang="ru-RU" sz="2400" dirty="0"/>
              <a:t> </a:t>
            </a:r>
          </a:p>
        </p:txBody>
      </p:sp>
      <p:pic>
        <p:nvPicPr>
          <p:cNvPr id="10" name="Picture 4" descr="https://www.clipartmax.com/png/full/271-2714037_arrow-back-outline-comments-flecha-regresar-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1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Акватол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Д</a:t>
            </a:r>
            <a:r>
              <a:rPr lang="ru-RU" dirty="0" err="1" smtClean="0"/>
              <a:t>онаполненное</a:t>
            </a:r>
            <a:r>
              <a:rPr lang="ru-RU" dirty="0" smtClean="0"/>
              <a:t> </a:t>
            </a:r>
            <a:r>
              <a:rPr lang="ru-RU" dirty="0"/>
              <a:t>промышленное взрывчатое вещество (ВВ) текучей консистенции, наиболее часто представляющее собой суспензию гранулированных тротила и аммиачной селитры в насыщенном водном растворе аммиачной селитры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6" descr="Картинки по запросу &quot;Взрывчатое вещество водонаполненное&quot;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431" y="1604513"/>
            <a:ext cx="4818413" cy="3957982"/>
          </a:xfrm>
          <a:prstGeom prst="rect">
            <a:avLst/>
          </a:prstGeom>
          <a:noFill/>
        </p:spPr>
      </p:pic>
      <p:pic>
        <p:nvPicPr>
          <p:cNvPr id="8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8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Кумулятивный артиллерийский снаряд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1943 году на вооружении Красной армии появились кассетные противотанковые кумулятивные бомбы ПТАБ, которые предназначались для поражения верхней проекции танка, где толщина брони всегда меньше. Конструктор- И. А. Ларионов </a:t>
            </a:r>
          </a:p>
          <a:p>
            <a:endParaRPr lang="ru-RU" dirty="0"/>
          </a:p>
        </p:txBody>
      </p:sp>
      <p:pic>
        <p:nvPicPr>
          <p:cNvPr id="6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zen_doc/99101/pub_5b7f0b0919bfa000aa0256ae_5b7f386211011600aacaeff7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385" y="1390380"/>
            <a:ext cx="3759449" cy="51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1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92" y="0"/>
            <a:ext cx="10972800" cy="677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967" y="739378"/>
            <a:ext cx="11009748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Стремительное наращивание производства, вследствие </a:t>
            </a:r>
            <a:r>
              <a:rPr lang="ru-RU" dirty="0"/>
              <a:t>слаженной работы большого количества людей (даже детей),  </a:t>
            </a:r>
            <a:r>
              <a:rPr lang="ru-RU" dirty="0" smtClean="0"/>
              <a:t>позволило получить превосходство над врагом.</a:t>
            </a:r>
          </a:p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smtClean="0"/>
              <a:t>утвержденному правительством </a:t>
            </a:r>
            <a:r>
              <a:rPr lang="ru-RU" dirty="0"/>
              <a:t>плану строительства на 1943 г. капитальные вложения в черную металлургию были увеличены вдвое по сравнению</a:t>
            </a:r>
            <a:br>
              <a:rPr lang="ru-RU" dirty="0"/>
            </a:br>
            <a:r>
              <a:rPr lang="ru-RU" dirty="0"/>
              <a:t>с 1942 г. Особое внимание обращалось на строительство предприятий качественной металлургии. Уже в 1943 г. военная промышленность страны получила от восточных металлургических предприятий в три раза больше металла, чем от всех предприятий</a:t>
            </a:r>
            <a:br>
              <a:rPr lang="ru-RU" dirty="0"/>
            </a:br>
            <a:r>
              <a:rPr lang="ru-RU" dirty="0"/>
              <a:t>страны в 1940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2" action="ppaction://hlinksldjump"/>
              </a:rPr>
              <a:t>Назад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Картинки по запросу &quot;тыл 1943 го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3218" y="2954215"/>
            <a:ext cx="3508808" cy="3732776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&quot;тыл 1943 год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68" y="2971800"/>
            <a:ext cx="6426217" cy="3548854"/>
          </a:xfrm>
          <a:prstGeom prst="rect">
            <a:avLst/>
          </a:prstGeom>
          <a:noFill/>
        </p:spPr>
      </p:pic>
      <p:pic>
        <p:nvPicPr>
          <p:cNvPr id="6" name="Picture 4" descr="https://www.clipartmax.com/png/full/271-2714037_arrow-back-outline-comments-flecha-regresar-pn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3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805056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386943" y="3548742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947058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 descr="https://cdn1.ozone.ru/multimedia/101931065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427" y="2674829"/>
            <a:ext cx="955859" cy="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ru.insales.ru/images/products/1/7655/281165287/Personal-optical-magnifier-for-old-peo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69" y="4040124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pgun.ru/files/g/157/orig/711841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763" y="2588526"/>
            <a:ext cx="818699" cy="8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1944</a:t>
            </a:r>
            <a:endParaRPr lang="ru-RU" sz="66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2055" y="2090054"/>
            <a:ext cx="3188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Боевые действия</a:t>
            </a:r>
            <a:endParaRPr lang="ru-RU" sz="32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2520" y="3548742"/>
            <a:ext cx="2466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Изобретения</a:t>
            </a:r>
            <a:endParaRPr lang="ru-RU" sz="3200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8000716" y="2104342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Действия в тылу</a:t>
            </a:r>
            <a:endParaRPr lang="ru-RU" sz="3200" dirty="0"/>
          </a:p>
        </p:txBody>
      </p:sp>
      <p:pic>
        <p:nvPicPr>
          <p:cNvPr id="12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05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8" y="228601"/>
            <a:ext cx="2502561" cy="12485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Карта боевых действий</a:t>
            </a:r>
            <a:endParaRPr lang="ru-RU" sz="3200" dirty="0"/>
          </a:p>
        </p:txBody>
      </p:sp>
      <p:pic>
        <p:nvPicPr>
          <p:cNvPr id="1026" name="Picture 2" descr="https://militaryarms.ru/wp-content/uploads/2017/09/vov-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63" y="20570"/>
            <a:ext cx="9761838" cy="68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8377881" y="960181"/>
            <a:ext cx="271849" cy="184407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5-конечная звезда 6">
            <a:hlinkClick r:id="rId4" action="ppaction://hlinksldjump"/>
          </p:cNvPr>
          <p:cNvSpPr/>
          <p:nvPr/>
        </p:nvSpPr>
        <p:spPr>
          <a:xfrm>
            <a:off x="9176951" y="4251197"/>
            <a:ext cx="383060" cy="221949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10272584" y="5074981"/>
            <a:ext cx="424249" cy="2549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конечная звезда 8">
            <a:hlinkClick r:id="rId6" action="ppaction://hlinksldjump"/>
          </p:cNvPr>
          <p:cNvSpPr/>
          <p:nvPr/>
        </p:nvSpPr>
        <p:spPr>
          <a:xfrm>
            <a:off x="8229601" y="2644818"/>
            <a:ext cx="420129" cy="304825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7714735" y="1588528"/>
            <a:ext cx="514866" cy="30752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4" descr="https://www.clipartmax.com/png/full/271-2714037_arrow-back-outline-comments-flecha-regresar-png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6763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61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СССР</a:t>
            </a:r>
            <a:br>
              <a:rPr lang="ru-RU" dirty="0" smtClean="0"/>
            </a:br>
            <a:r>
              <a:rPr lang="ru-RU" dirty="0" smtClean="0"/>
              <a:t>Организация отпора врагу</a:t>
            </a:r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Фирдаус\Desktop\2 мировая\2 мировая документы\меры по отпору.jpg"/>
          <p:cNvPicPr>
            <a:picLocks noChangeAspect="1" noChangeArrowheads="1"/>
          </p:cNvPicPr>
          <p:nvPr/>
        </p:nvPicPr>
        <p:blipFill>
          <a:blip r:embed="rId4"/>
          <a:srcRect l="7623" t="11423"/>
          <a:stretch>
            <a:fillRect/>
          </a:stretch>
        </p:blipFill>
        <p:spPr bwMode="auto">
          <a:xfrm>
            <a:off x="136525" y="1811215"/>
            <a:ext cx="7394479" cy="425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 descr="https://avatars.mds.yandex.net/get-zen_doc/62191/pub_5d766d974e057700aee3300d_5d76814eeb268200ad77069d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558" y="1740877"/>
            <a:ext cx="3477886" cy="4360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7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Наступление на правобережной Украине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24 декабря 1943 — 17 апреля 1944)</a:t>
            </a:r>
          </a:p>
        </p:txBody>
      </p:sp>
      <p:pic>
        <p:nvPicPr>
          <p:cNvPr id="2050" name="Picture 2" descr="https://www.rkkawwii.ru/files/images/maps/id56_map_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6293708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7805" y="1325561"/>
            <a:ext cx="58982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Силы сторон. </a:t>
            </a:r>
            <a:r>
              <a:rPr lang="ru-RU" sz="1600" dirty="0" smtClean="0"/>
              <a:t>СССР</a:t>
            </a:r>
            <a:r>
              <a:rPr lang="en-US" sz="1600" dirty="0" smtClean="0"/>
              <a:t> :</a:t>
            </a:r>
            <a:r>
              <a:rPr lang="ru-RU" sz="1600" dirty="0" smtClean="0"/>
              <a:t> </a:t>
            </a:r>
            <a:r>
              <a:rPr lang="ru-RU" sz="1600" dirty="0"/>
              <a:t>2 086 000 </a:t>
            </a:r>
            <a:r>
              <a:rPr lang="ru-RU" sz="1600" dirty="0" smtClean="0"/>
              <a:t>человек, 31 </a:t>
            </a:r>
            <a:r>
              <a:rPr lang="ru-RU" sz="1600" dirty="0"/>
              <a:t>530 орудий </a:t>
            </a:r>
            <a:r>
              <a:rPr lang="ru-RU" sz="1600" dirty="0" smtClean="0"/>
              <a:t>и миномётов, 1908 </a:t>
            </a:r>
            <a:r>
              <a:rPr lang="ru-RU" sz="1600" dirty="0"/>
              <a:t>танков и </a:t>
            </a:r>
            <a:r>
              <a:rPr lang="ru-RU" sz="1600" dirty="0" smtClean="0"/>
              <a:t>САУ, 2370 самолётов. Германия </a:t>
            </a:r>
            <a:r>
              <a:rPr lang="en-US" sz="1600" dirty="0" smtClean="0"/>
              <a:t>: </a:t>
            </a:r>
            <a:r>
              <a:rPr lang="ru-RU" sz="1600" dirty="0" smtClean="0"/>
              <a:t> 1,8</a:t>
            </a:r>
            <a:r>
              <a:rPr lang="ru-RU" sz="1600" dirty="0"/>
              <a:t> млн. </a:t>
            </a:r>
            <a:r>
              <a:rPr lang="ru-RU" sz="1600" dirty="0" smtClean="0"/>
              <a:t>человек, 21 </a:t>
            </a:r>
            <a:r>
              <a:rPr lang="ru-RU" sz="1600" dirty="0"/>
              <a:t>820 орудий и </a:t>
            </a:r>
            <a:r>
              <a:rPr lang="ru-RU" sz="1600" dirty="0" smtClean="0"/>
              <a:t>миномётов, 2200 </a:t>
            </a:r>
            <a:r>
              <a:rPr lang="ru-RU" sz="1600" dirty="0"/>
              <a:t>танков и штурмовых </a:t>
            </a:r>
            <a:r>
              <a:rPr lang="ru-RU" sz="1600" dirty="0" smtClean="0"/>
              <a:t>орудий</a:t>
            </a:r>
            <a:r>
              <a:rPr lang="ru-RU" sz="1600" dirty="0"/>
              <a:t>,</a:t>
            </a:r>
            <a:r>
              <a:rPr lang="ru-RU" sz="1600" dirty="0" smtClean="0"/>
              <a:t> 1560 самолётов</a:t>
            </a:r>
          </a:p>
          <a:p>
            <a:r>
              <a:rPr lang="ru-RU" sz="2000" b="1" i="1" dirty="0" smtClean="0"/>
              <a:t>Итог. </a:t>
            </a:r>
            <a:r>
              <a:rPr lang="ru-RU" sz="1600" dirty="0" err="1" smtClean="0"/>
              <a:t>Днепровско</a:t>
            </a:r>
            <a:r>
              <a:rPr lang="ru-RU" sz="1600" dirty="0" smtClean="0"/>
              <a:t>-Карпатская </a:t>
            </a:r>
            <a:r>
              <a:rPr lang="ru-RU" sz="1600" dirty="0"/>
              <a:t>операция является одним из самых крупных сражений Великой Отечественной войны как по своему </a:t>
            </a:r>
            <a:r>
              <a:rPr lang="ru-RU" sz="1600" dirty="0" smtClean="0"/>
              <a:t>размаху, </a:t>
            </a:r>
            <a:r>
              <a:rPr lang="ru-RU" sz="1600" dirty="0"/>
              <a:t>так и по своей продолжительности (4 месяца). Это единственная операция, в которой наступали все 6 советских танковых армий. В результате операции немецкие войска потерпели тяжёлое поражение. Особенно жестокие потери понесла группа армий «Юг», её фронт был разорван, а 10 дивизий и 1 бригада — уничтожены почти </a:t>
            </a:r>
            <a:r>
              <a:rPr lang="ru-RU" sz="1600" dirty="0" smtClean="0"/>
              <a:t>полностью. Советские </a:t>
            </a:r>
            <a:r>
              <a:rPr lang="ru-RU" sz="1600" dirty="0"/>
              <a:t>войска на фронте в 1400 километров продвинулись на запад от 250 до 450 километров, освободили огромную территорию Украины с населением в десятки миллионов человек и важные экономические районы. Советские войска вышли на </a:t>
            </a:r>
            <a:r>
              <a:rPr lang="ru-RU" sz="1600" dirty="0" smtClean="0"/>
              <a:t>государственную границу СССР, </a:t>
            </a:r>
            <a:r>
              <a:rPr lang="ru-RU" sz="1600" dirty="0"/>
              <a:t>начав освобождение Румынии. Были созданы условия для освобождения всей Центральной и Юго-Восточной Европы</a:t>
            </a:r>
            <a:r>
              <a:rPr lang="ru-RU" sz="1600" dirty="0" smtClean="0"/>
              <a:t>. Потери СССР </a:t>
            </a:r>
            <a:r>
              <a:rPr lang="ru-RU" sz="1600" dirty="0"/>
              <a:t>270 198 безвозвратных, 839 330 </a:t>
            </a:r>
            <a:r>
              <a:rPr lang="ru-RU" sz="1600" dirty="0" smtClean="0"/>
              <a:t>санитарных. Потери Германии 379 688 </a:t>
            </a:r>
            <a:r>
              <a:rPr lang="ru-RU" sz="1600" dirty="0"/>
              <a:t>человек</a:t>
            </a:r>
          </a:p>
          <a:p>
            <a:endParaRPr lang="ru-RU" sz="1600" dirty="0"/>
          </a:p>
          <a:p>
            <a:endParaRPr lang="ru-RU" sz="1600" b="1" dirty="0"/>
          </a:p>
          <a:p>
            <a:endParaRPr lang="ru-RU" dirty="0"/>
          </a:p>
        </p:txBody>
      </p:sp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1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7" y="105508"/>
            <a:ext cx="10515600" cy="12573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Ленинградско</a:t>
            </a:r>
            <a:r>
              <a:rPr lang="ru-RU" sz="3200" dirty="0" smtClean="0"/>
              <a:t> - Новгородская </a:t>
            </a:r>
            <a:r>
              <a:rPr lang="ru-RU" sz="3200" dirty="0" smtClean="0"/>
              <a:t>операция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14 января — 1 марта 1944)</a:t>
            </a:r>
          </a:p>
        </p:txBody>
      </p:sp>
      <p:pic>
        <p:nvPicPr>
          <p:cNvPr id="3074" name="Picture 2" descr="https://xn--80abjd7bf.xn--80acgfbsl1azdqr.xn--p1ai/media/gallery/c/9/c9612cefb1143960ddced39eff43d0f1_900x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62" y="1403623"/>
            <a:ext cx="3741716" cy="52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464967"/>
            <a:ext cx="6954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/>
              <a:t>результате операции советские войска нанесли тяжелое поражение 16-й и 18-й немецким армиям, отбросили противника от Ленинграда на 220—280 километров, а южнее озера Ильмень — на 180 километров, практически полностью освободили Ленинградскую область, западную часть Калининской области и вступили на территорию Эстонии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Снятие </a:t>
            </a:r>
            <a:r>
              <a:rPr lang="ru-RU" sz="2000" dirty="0" smtClean="0"/>
              <a:t>872 дневной блокады Ленинграда. </a:t>
            </a:r>
            <a:endParaRPr lang="ru-RU" sz="2000" b="1" i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6775" y="272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8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Крымская наступательная операция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(8 апреля — 12 мая)</a:t>
            </a:r>
          </a:p>
        </p:txBody>
      </p:sp>
      <p:pic>
        <p:nvPicPr>
          <p:cNvPr id="4098" name="Picture 2" descr="https://www.mihistory.kiev.ua/vov/flot/chern/Krym.op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5461686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1267" y="1545370"/>
            <a:ext cx="64354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Крымская </a:t>
            </a:r>
            <a:r>
              <a:rPr lang="ru-RU" sz="2000" dirty="0"/>
              <a:t>операция завершилась полным </a:t>
            </a:r>
            <a:r>
              <a:rPr lang="ru-RU" sz="2000" dirty="0" smtClean="0"/>
              <a:t>разгромом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17-й армии </a:t>
            </a:r>
            <a:r>
              <a:rPr lang="ru-RU" sz="2000" dirty="0" smtClean="0"/>
              <a:t>вермахта. </a:t>
            </a:r>
            <a:endParaRPr lang="ru-RU" sz="2000" dirty="0" smtClean="0"/>
          </a:p>
          <a:p>
            <a:r>
              <a:rPr lang="ru-RU" sz="2000" dirty="0" smtClean="0"/>
              <a:t>Также </a:t>
            </a:r>
            <a:r>
              <a:rPr lang="ru-RU" sz="2000" dirty="0" smtClean="0"/>
              <a:t>были значительные </a:t>
            </a:r>
            <a:r>
              <a:rPr lang="ru-RU" sz="2000" dirty="0"/>
              <a:t>потери войск противника во время морской эвакуации, в ходе которой была фактически уничтожена румынская черноморская флотилия, потерявшая ⅔ наличного корабельного состава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Была </a:t>
            </a:r>
            <a:r>
              <a:rPr lang="ru-RU" sz="2000" dirty="0"/>
              <a:t>снята угроза южному крылу советского-германского фронта, а также возвращена главная военно-морская база Черноморского флота — Севастополь. Отбив Крым, Советский Союз восстановил контроль над </a:t>
            </a:r>
            <a:r>
              <a:rPr lang="ru-RU" sz="2000" dirty="0" smtClean="0"/>
              <a:t>Черным морем. </a:t>
            </a:r>
            <a:r>
              <a:rPr lang="ru-RU" sz="2000" dirty="0"/>
              <a:t>что резко пошатнуло позиции Германии в </a:t>
            </a:r>
            <a:r>
              <a:rPr lang="ru-RU" sz="2000" dirty="0" smtClean="0"/>
              <a:t>Румынии,</a:t>
            </a:r>
            <a:r>
              <a:rPr lang="ru-RU" sz="2000" dirty="0"/>
              <a:t> </a:t>
            </a:r>
            <a:r>
              <a:rPr lang="ru-RU" sz="2000" dirty="0" smtClean="0"/>
              <a:t>Турции,</a:t>
            </a:r>
            <a:r>
              <a:rPr lang="ru-RU" sz="2000" dirty="0"/>
              <a:t> </a:t>
            </a:r>
            <a:r>
              <a:rPr lang="ru-RU" sz="2000" dirty="0" smtClean="0"/>
              <a:t>Болгарии.</a:t>
            </a:r>
            <a:endParaRPr lang="ru-RU" sz="2000" b="1" i="1" dirty="0"/>
          </a:p>
        </p:txBody>
      </p:sp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6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Белорусская операция </a:t>
            </a:r>
            <a:r>
              <a:rPr lang="ru-RU" sz="3200" dirty="0" smtClean="0"/>
              <a:t>«Багратион»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(23 июня – 29 августа 1944)</a:t>
            </a:r>
            <a:endParaRPr lang="ru-RU" sz="3200" dirty="0"/>
          </a:p>
        </p:txBody>
      </p:sp>
      <p:pic>
        <p:nvPicPr>
          <p:cNvPr id="6146" name="Picture 2" descr="https://cdn.gufo.me/images/bse/526d52cfca5c7ae2925bd5a1c7f21c6b3579d1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4154"/>
            <a:ext cx="6466703" cy="5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0608" y="1325563"/>
            <a:ext cx="53017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Крупномасштабная  </a:t>
            </a:r>
            <a:r>
              <a:rPr lang="ru-RU" sz="2000" dirty="0" smtClean="0"/>
              <a:t>наступательная операция Великой Отечественной </a:t>
            </a:r>
            <a:r>
              <a:rPr lang="ru-RU" sz="2000" dirty="0" smtClean="0"/>
              <a:t>войны. </a:t>
            </a:r>
          </a:p>
          <a:p>
            <a:r>
              <a:rPr lang="ru-RU" sz="2000" dirty="0" smtClean="0"/>
              <a:t>Названа </a:t>
            </a:r>
            <a:r>
              <a:rPr lang="ru-RU" sz="2000" dirty="0" smtClean="0"/>
              <a:t>так в честь полководца, получившего известность в ходе Отечественной войны 1812 года П. И. Багратиона. Одна из крупнейших военных операций за всю историю </a:t>
            </a:r>
            <a:r>
              <a:rPr lang="ru-RU" sz="2000" dirty="0" smtClean="0"/>
              <a:t>человечества.</a:t>
            </a:r>
          </a:p>
          <a:p>
            <a:r>
              <a:rPr lang="ru-RU" sz="2000" b="1" i="1" dirty="0" smtClean="0"/>
              <a:t>Итог </a:t>
            </a:r>
            <a:r>
              <a:rPr lang="ru-RU" sz="2000" dirty="0" smtClean="0"/>
              <a:t>операции </a:t>
            </a:r>
            <a:r>
              <a:rPr lang="ru-RU" sz="2000" dirty="0"/>
              <a:t>«Багратион» заметно превзошёл ожидания советского командования. В результате двухмесячного наступления была полностью очищена </a:t>
            </a:r>
            <a:r>
              <a:rPr lang="ru-RU" sz="2000" dirty="0" smtClean="0"/>
              <a:t>Белоруссия, </a:t>
            </a:r>
            <a:r>
              <a:rPr lang="ru-RU" sz="2000" dirty="0"/>
              <a:t>отбита часть </a:t>
            </a:r>
            <a:r>
              <a:rPr lang="ru-RU" sz="2000" dirty="0" smtClean="0"/>
              <a:t>Прибалтики, </a:t>
            </a:r>
            <a:r>
              <a:rPr lang="ru-RU" sz="2000" dirty="0"/>
              <a:t>освобождены восточные районы </a:t>
            </a:r>
            <a:r>
              <a:rPr lang="ru-RU" sz="2000" dirty="0" smtClean="0"/>
              <a:t>Польши. </a:t>
            </a:r>
            <a:r>
              <a:rPr lang="ru-RU" sz="2000" dirty="0">
                <a:hlinkClick r:id="rId3" action="ppaction://hlinksldjump"/>
              </a:rPr>
              <a:t>линию «Пантера</a:t>
            </a:r>
            <a:r>
              <a:rPr lang="ru-RU" sz="2000" dirty="0" smtClean="0">
                <a:hlinkClick r:id="rId3" action="ppaction://hlinksldjump"/>
              </a:rPr>
              <a:t>»,  </a:t>
            </a:r>
            <a:r>
              <a:rPr lang="ru-RU" sz="2000" dirty="0"/>
              <a:t>удалось обойти. Впоследствии этот факт серьёзно облегчил Прибалтийскую операцию</a:t>
            </a:r>
            <a:r>
              <a:rPr lang="ru-RU" sz="2000" dirty="0" smtClean="0"/>
              <a:t>.  </a:t>
            </a:r>
            <a:endParaRPr lang="ru-RU" sz="2000" dirty="0"/>
          </a:p>
        </p:txBody>
      </p:sp>
      <p:pic>
        <p:nvPicPr>
          <p:cNvPr id="6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2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Линия </a:t>
            </a:r>
            <a:r>
              <a:rPr lang="en-US" sz="3200" dirty="0" smtClean="0"/>
              <a:t>“</a:t>
            </a:r>
            <a:r>
              <a:rPr lang="ru-RU" sz="3200" dirty="0" smtClean="0"/>
              <a:t>Пантера</a:t>
            </a:r>
            <a:r>
              <a:rPr lang="en-US" sz="3200" dirty="0" smtClean="0"/>
              <a:t>”</a:t>
            </a:r>
            <a:endParaRPr lang="ru-RU" sz="3200" dirty="0"/>
          </a:p>
        </p:txBody>
      </p:sp>
      <p:pic>
        <p:nvPicPr>
          <p:cNvPr id="2050" name="Picture 2" descr="https://i.pinimg.com/736x/48/b3/10/48b310ab0c1d9447bf5fbae2ab253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7" y="1143000"/>
            <a:ext cx="4529339" cy="5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5568" y="1325563"/>
            <a:ext cx="7496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Оборонительный </a:t>
            </a:r>
            <a:r>
              <a:rPr lang="ru-RU" dirty="0"/>
              <a:t>рубеж немецких войск «Пантера» был создан в полосе группы армий «Север» и группы армий «Центр».</a:t>
            </a:r>
          </a:p>
          <a:p>
            <a:r>
              <a:rPr lang="ru-RU" dirty="0"/>
              <a:t>По замыслу Гитлера линия должна была служить барьером, "защищающим </a:t>
            </a:r>
            <a:r>
              <a:rPr lang="ru-RU" dirty="0" smtClean="0"/>
              <a:t>Европу</a:t>
            </a:r>
            <a:r>
              <a:rPr lang="ru-RU" dirty="0"/>
              <a:t> от большевизма". Южная часть от </a:t>
            </a:r>
            <a:r>
              <a:rPr lang="ru-RU" dirty="0" smtClean="0"/>
              <a:t>Смоленска</a:t>
            </a:r>
            <a:r>
              <a:rPr lang="ru-RU" dirty="0"/>
              <a:t> до </a:t>
            </a:r>
            <a:r>
              <a:rPr lang="ru-RU" dirty="0" smtClean="0"/>
              <a:t>Чёрного моря</a:t>
            </a:r>
            <a:r>
              <a:rPr lang="ru-RU" dirty="0"/>
              <a:t> проходила в большей части по правому берегу </a:t>
            </a:r>
            <a:r>
              <a:rPr lang="ru-RU" dirty="0" smtClean="0"/>
              <a:t>Днепра</a:t>
            </a:r>
            <a:r>
              <a:rPr lang="ru-RU" dirty="0"/>
              <a:t> или его крупных притоков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15568" cy="12135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Прибалтийская операция </a:t>
            </a:r>
            <a:br>
              <a:rPr lang="ru-RU" sz="3200" dirty="0" smtClean="0"/>
            </a:br>
            <a:r>
              <a:rPr lang="ru-RU" sz="3200" dirty="0" smtClean="0"/>
              <a:t>(14 сентября – 24 ноября 1944)</a:t>
            </a:r>
            <a:endParaRPr lang="ru-RU" sz="3200" dirty="0"/>
          </a:p>
        </p:txBody>
      </p:sp>
      <p:pic>
        <p:nvPicPr>
          <p:cNvPr id="5122" name="Picture 2" descr="https://xn--80abjd7bf.xn--80acgfbsl1azdqr.xn--p1ai/media/gallery/4/a/4ae58f9c9fd26415849ff0779337a0fe_900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92" y="1125415"/>
            <a:ext cx="4774917" cy="55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2822" y="1204758"/>
            <a:ext cx="66821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результате Прибалтийской операции от немецкой оккупации освобождены Эстония, Литва, Латвия (за исключением </a:t>
            </a:r>
            <a:r>
              <a:rPr lang="ru-RU" sz="2000" dirty="0" smtClean="0"/>
              <a:t>Курляндского котла). </a:t>
            </a:r>
            <a:endParaRPr lang="ru-RU" sz="2000" dirty="0" smtClean="0"/>
          </a:p>
          <a:p>
            <a:r>
              <a:rPr lang="ru-RU" sz="2000" dirty="0" smtClean="0"/>
              <a:t>Были </a:t>
            </a:r>
            <a:r>
              <a:rPr lang="ru-RU" sz="2000" dirty="0"/>
              <a:t>разгромлены 26 дивизий группы армий «Север» и 3 дивизии уничтожены полностью. Оставшиеся дивизии заблокированы в Курляндии. </a:t>
            </a:r>
            <a:endParaRPr lang="ru-RU" sz="2000" dirty="0" smtClean="0"/>
          </a:p>
          <a:p>
            <a:r>
              <a:rPr lang="ru-RU" sz="2000" dirty="0" smtClean="0"/>
              <a:t>Германские </a:t>
            </a:r>
            <a:r>
              <a:rPr lang="ru-RU" sz="2000" dirty="0"/>
              <a:t>войска потеряли свыше 200 тыс. человек, из них 33,5 тыс. </a:t>
            </a:r>
            <a:r>
              <a:rPr lang="ru-RU" sz="2000" dirty="0" smtClean="0"/>
              <a:t>пленными. </a:t>
            </a:r>
          </a:p>
        </p:txBody>
      </p:sp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irpages.ru/lw/r4m_1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561" y="717030"/>
            <a:ext cx="6142063" cy="27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6147" y="3672379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Ракета </a:t>
            </a:r>
            <a:r>
              <a:rPr lang="ru-RU" dirty="0" smtClean="0"/>
              <a:t>неуправляемая</a:t>
            </a:r>
            <a:r>
              <a:rPr lang="en-US" dirty="0"/>
              <a:t> </a:t>
            </a:r>
            <a:r>
              <a:rPr lang="en-US" dirty="0" smtClean="0"/>
              <a:t>R4M</a:t>
            </a:r>
            <a:endParaRPr lang="ru-RU" dirty="0"/>
          </a:p>
        </p:txBody>
      </p:sp>
      <p:pic>
        <p:nvPicPr>
          <p:cNvPr id="13" name="Picture 4" descr="https://www.clipartmax.com/png/full/271-2714037_arrow-back-outline-comments-flecha-regresar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333" y="5592569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0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1113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Ракета неуправляемая </a:t>
            </a:r>
            <a:r>
              <a:rPr lang="en-US" sz="3200" dirty="0" smtClean="0"/>
              <a:t>R4M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4369" y="1341310"/>
            <a:ext cx="5667632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Ракета R4M предназначалась для поражения </a:t>
            </a:r>
            <a:r>
              <a:rPr lang="ru-RU" sz="2400" dirty="0" smtClean="0"/>
              <a:t>тяжёлых </a:t>
            </a:r>
            <a:r>
              <a:rPr lang="ru-RU" sz="2400" dirty="0"/>
              <a:t>бомбардировщиков противника, таких как B-17 и B-24. Данными ракетами оснащались самолёты </a:t>
            </a:r>
            <a:r>
              <a:rPr lang="ru-RU" sz="2400" dirty="0" err="1"/>
              <a:t>Me</a:t>
            </a:r>
            <a:r>
              <a:rPr lang="ru-RU" sz="2400" dirty="0"/>
              <a:t> 262 и </a:t>
            </a:r>
            <a:r>
              <a:rPr lang="ru-RU" sz="2400" dirty="0" err="1"/>
              <a:t>Fw</a:t>
            </a:r>
            <a:r>
              <a:rPr lang="ru-RU" sz="2400" dirty="0"/>
              <a:t> 190. Пуск ракет производится из </a:t>
            </a:r>
            <a:r>
              <a:rPr lang="ru-RU" sz="2400" dirty="0" smtClean="0"/>
              <a:t>подкрыльных </a:t>
            </a:r>
            <a:r>
              <a:rPr lang="ru-RU" sz="2400" dirty="0"/>
              <a:t>узлов подвески, на истребителе </a:t>
            </a:r>
            <a:r>
              <a:rPr lang="ru-RU" sz="2400" dirty="0" err="1"/>
              <a:t>Me</a:t>
            </a:r>
            <a:r>
              <a:rPr lang="ru-RU" sz="2400" dirty="0"/>
              <a:t> 262 удалось разместить до 24 ракет R4M. К апрелю 1945 года таких оснащённых самолётов насчитывалось 60 машин (шесть из них несли 48 ракет, установленных в два яруса).</a:t>
            </a:r>
          </a:p>
        </p:txBody>
      </p:sp>
      <p:pic>
        <p:nvPicPr>
          <p:cNvPr id="3074" name="Picture 2" descr="http://www.stormbirds.com/warbirds/images_technical/r4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47" y="1325563"/>
            <a:ext cx="6222076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436" y="102636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5108" y="110149"/>
            <a:ext cx="10515600" cy="3998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80792" y="606059"/>
            <a:ext cx="7086599" cy="6375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В 1944 </a:t>
            </a:r>
            <a:r>
              <a:rPr lang="ru-RU" sz="1800" dirty="0" smtClean="0"/>
              <a:t>г</a:t>
            </a:r>
            <a:r>
              <a:rPr lang="en-US" sz="1800" dirty="0"/>
              <a:t>.</a:t>
            </a:r>
            <a:r>
              <a:rPr lang="ru-RU" sz="1800" dirty="0" smtClean="0"/>
              <a:t> </a:t>
            </a:r>
            <a:r>
              <a:rPr lang="ru-RU" sz="1800" dirty="0"/>
              <a:t>возникали новые проблемы. Нужно было  восстанавливать освобожденные от врага территории.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Это </a:t>
            </a:r>
            <a:r>
              <a:rPr lang="ru-RU" sz="1800" dirty="0"/>
              <a:t>требовало колоссальных усилий от людей и больших затрат. Самоотверженно трудились работники транспорта, обеспечивая бесперебойную связь фронта и тыла, выполняя возросшие задачи по перевозке воинских  и  народнохозяйственных грузов.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Грузооборот </a:t>
            </a:r>
            <a:r>
              <a:rPr lang="ru-RU" sz="1800" dirty="0"/>
              <a:t>всех видов транспорта возрос на 15.3 </a:t>
            </a:r>
            <a:r>
              <a:rPr lang="en-US" sz="1800" dirty="0" smtClean="0"/>
              <a:t>%</a:t>
            </a:r>
            <a:r>
              <a:rPr lang="ru-RU" sz="1800" dirty="0" smtClean="0"/>
              <a:t> </a:t>
            </a:r>
            <a:r>
              <a:rPr lang="ru-RU" sz="1800" dirty="0"/>
              <a:t>и в основном удовлетворял потребности страны.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Государственном плане восстановления и развития неродного хозяйства на 1944 </a:t>
            </a:r>
            <a:r>
              <a:rPr lang="ru-RU" sz="1800" dirty="0" smtClean="0"/>
              <a:t>г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и в специальных решениях по отраслям народного  хозяйства, экономическим районам, республикам, отраслям, краям и городам были определены основные объекты восстановления, очередность восстановительных работ.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Особую </a:t>
            </a:r>
            <a:r>
              <a:rPr lang="ru-RU" sz="1800" dirty="0"/>
              <a:t>заботу люди проявляли о возрождении промышленности Ленинграда, угольных шахт Донбасса, металлургических и  машиностроительных заводов Юга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Промышленность </a:t>
            </a:r>
            <a:r>
              <a:rPr lang="ru-RU" sz="1800" dirty="0"/>
              <a:t>и народное хозяйство страны  набирало обороты. В 1944 </a:t>
            </a:r>
            <a:r>
              <a:rPr lang="ru-RU" sz="1800" dirty="0" smtClean="0"/>
              <a:t>г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было выработано 39.2 млн. тон угля, 18.3 млн. тон нефти, произведено 7.3 млн. тон проката и т.д. В войска поступил 160-и  мм. миномет, который не имел себе равных за рубежом. Танковые заводы стали выпускать больше новых машин ИС-1, ИС-2. Войска получили модернизированные танки Т-34 -85,обладающие большой скоростью, прочной броней и более мощной </a:t>
            </a:r>
            <a:r>
              <a:rPr lang="ru-RU" sz="1800" dirty="0" smtClean="0"/>
              <a:t>пушкой</a:t>
            </a:r>
            <a:r>
              <a:rPr lang="en-US" sz="1800" dirty="0" smtClean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1944 </a:t>
            </a:r>
            <a:r>
              <a:rPr lang="ru-RU" sz="1800" dirty="0" smtClean="0"/>
              <a:t>г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стал переломным в развитии сельского хозяйства в военный период: был значительно превышен уровень 1943  </a:t>
            </a:r>
            <a:r>
              <a:rPr lang="ru-RU" sz="1800" dirty="0" smtClean="0"/>
              <a:t>г. </a:t>
            </a:r>
            <a:r>
              <a:rPr lang="ru-RU" sz="1800" dirty="0"/>
              <a:t>Страна получила 49.1 млн. тон зерна, 1.1 млн. тон хлопка-сырца, 54.9 млн. тон картофеля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pic>
        <p:nvPicPr>
          <p:cNvPr id="8194" name="Picture 2" descr="http://militera.org/files/o24/850/i-01_iwmw12_08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47" y="512611"/>
            <a:ext cx="4044462" cy="621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9412" y="102636"/>
            <a:ext cx="905890" cy="7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5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805056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386943" y="3548742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947058" y="2079170"/>
            <a:ext cx="3418113" cy="1317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4" name="Picture 10" descr="https://cdn1.ozone.ru/multimedia/101931065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427" y="2674829"/>
            <a:ext cx="955859" cy="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ru.insales.ru/images/products/1/7655/281165287/Personal-optical-magnifier-for-old-peo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69" y="4040124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pgun.ru/files/g/157/orig/711841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763" y="2588526"/>
            <a:ext cx="818699" cy="8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1945</a:t>
            </a:r>
            <a:endParaRPr lang="ru-RU" sz="6600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062055" y="2090054"/>
            <a:ext cx="3188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Боевые действия</a:t>
            </a:r>
            <a:endParaRPr lang="ru-RU" sz="3200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862520" y="3548742"/>
            <a:ext cx="2466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Изобретения</a:t>
            </a:r>
            <a:endParaRPr lang="ru-RU" sz="32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8000716" y="2104342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Действия в тылу</a:t>
            </a:r>
            <a:endParaRPr lang="ru-RU" sz="3200" dirty="0"/>
          </a:p>
        </p:txBody>
      </p:sp>
      <p:pic>
        <p:nvPicPr>
          <p:cNvPr id="12" name="Picture 4" descr="https://www.clipartmax.com/png/full/271-2714037_arrow-back-outline-comments-flecha-regresar-png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319238" cy="1325563"/>
          </a:xfrm>
        </p:spPr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4000" dirty="0" smtClean="0"/>
              <a:t>План «Барбаросса» </a:t>
            </a:r>
            <a:br>
              <a:rPr lang="ru-RU" sz="4000" dirty="0" smtClean="0"/>
            </a:br>
            <a:r>
              <a:rPr lang="ru-RU" sz="4000" dirty="0" smtClean="0"/>
              <a:t>       </a:t>
            </a:r>
            <a:r>
              <a:rPr lang="ru-RU" sz="3200" dirty="0" smtClean="0"/>
              <a:t>(план нападения на СССР)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tudfile.net/html/2706/598/html_zOO9Fz4rQW.3Dka/img-3rob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29" y="1429934"/>
            <a:ext cx="10613571" cy="52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3715006" y="3712762"/>
            <a:ext cx="2076193" cy="60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Центр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-1800000">
            <a:off x="3460676" y="2983270"/>
            <a:ext cx="1620345" cy="40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Север</a:t>
            </a: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rot="1800000">
            <a:off x="3092497" y="4740993"/>
            <a:ext cx="14859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Юг</a:t>
            </a:r>
            <a:endParaRPr lang="ru-RU" dirty="0" smtClean="0"/>
          </a:p>
        </p:txBody>
      </p:sp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 rot="-1800000">
            <a:off x="3329293" y="5703364"/>
            <a:ext cx="101231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Вспомогательные</a:t>
            </a:r>
            <a:endParaRPr lang="ru-RU" sz="800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10027920" y="142241"/>
            <a:ext cx="1666240" cy="43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7054"/>
            <a:ext cx="5340350" cy="11585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Боевые 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действия</a:t>
            </a:r>
            <a:endParaRPr lang="ru-RU" sz="3600" b="1" dirty="0"/>
          </a:p>
        </p:txBody>
      </p:sp>
      <p:pic>
        <p:nvPicPr>
          <p:cNvPr id="7" name="Picture 6" descr="Картинки по запросу &quot;карта ссср в 1945 год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830" y="429746"/>
            <a:ext cx="5252885" cy="64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8080548" y="1452195"/>
            <a:ext cx="514866" cy="30752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конечная звезда 8">
            <a:hlinkClick r:id="rId4" action="ppaction://hlinksldjump"/>
          </p:cNvPr>
          <p:cNvSpPr/>
          <p:nvPr/>
        </p:nvSpPr>
        <p:spPr>
          <a:xfrm>
            <a:off x="6480012" y="2319894"/>
            <a:ext cx="514866" cy="30752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5-конечная звезда 10">
            <a:hlinkClick r:id="rId5" action="ppaction://hlinksldjump"/>
          </p:cNvPr>
          <p:cNvSpPr/>
          <p:nvPr/>
        </p:nvSpPr>
        <p:spPr>
          <a:xfrm>
            <a:off x="5167224" y="2319894"/>
            <a:ext cx="514866" cy="30752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4" descr="https://www.clipartmax.com/png/full/271-2714037_arrow-back-outline-comments-flecha-regresar-pn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04" y="140677"/>
            <a:ext cx="4960620" cy="1184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Висло- </a:t>
            </a:r>
            <a:r>
              <a:rPr lang="ru-RU" sz="3200" b="1" dirty="0" err="1" smtClean="0"/>
              <a:t>Одерская</a:t>
            </a:r>
            <a:r>
              <a:rPr lang="ru-RU" sz="3200" b="1" dirty="0" smtClean="0"/>
              <a:t> </a:t>
            </a:r>
            <a:r>
              <a:rPr lang="ru-RU" sz="3200" b="1" dirty="0" smtClean="0"/>
              <a:t>операция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dirty="0"/>
              <a:t>12 января – 3 февраля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16" y="1673796"/>
            <a:ext cx="4917108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Данная операция была подготовкой к Берлинской операции, в ходе которой от немецких войск была освобождена территория Польши к западу от Вислы и захвачен плацдарм на левом берегу Одера. Операция носила стремительный </a:t>
            </a:r>
            <a:r>
              <a:rPr lang="ru-RU" dirty="0" smtClean="0"/>
              <a:t>характер.</a:t>
            </a:r>
          </a:p>
          <a:p>
            <a:r>
              <a:rPr lang="ru-RU" dirty="0" smtClean="0"/>
              <a:t> </a:t>
            </a:r>
            <a:r>
              <a:rPr lang="ru-RU" dirty="0"/>
              <a:t>Было полностью разгромлено 35 дивизий противника , ещё 25 потеряли от 50 до 70 % личного состава</a:t>
            </a:r>
          </a:p>
          <a:p>
            <a:endParaRPr lang="ru-RU" dirty="0"/>
          </a:p>
        </p:txBody>
      </p:sp>
      <p:pic>
        <p:nvPicPr>
          <p:cNvPr id="13" name="Picture 2" descr="Картинки по запросу &quot;Висло-Одерская опер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675" y="1502229"/>
            <a:ext cx="6892325" cy="43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0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2692" y="145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Восточно-Прусская операция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dirty="0" smtClean="0"/>
              <a:t>13 января-25 </a:t>
            </a:r>
            <a:r>
              <a:rPr lang="ru-RU" sz="3200" dirty="0"/>
              <a:t>апреля 1945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690688"/>
            <a:ext cx="4412974" cy="4351338"/>
          </a:xfrm>
        </p:spPr>
        <p:txBody>
          <a:bodyPr>
            <a:normAutofit/>
          </a:bodyPr>
          <a:lstStyle/>
          <a:p>
            <a:r>
              <a:rPr lang="ru-RU" sz="2600" dirty="0"/>
              <a:t>Главной целью наступательной Восточно-Прусской операции советских войск являлся прорыв обороны противника ударами </a:t>
            </a:r>
            <a:r>
              <a:rPr lang="ru-RU" sz="2600" dirty="0" smtClean="0"/>
              <a:t>в нескольких направления для развития наступления</a:t>
            </a:r>
            <a:endParaRPr lang="ru-RU" sz="2600" dirty="0"/>
          </a:p>
        </p:txBody>
      </p:sp>
      <p:pic>
        <p:nvPicPr>
          <p:cNvPr id="1028" name="Picture 4" descr="Картинки по запросу &quot;восточно прусская операция 1945 кар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629" y="1465141"/>
            <a:ext cx="75485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9" y="0"/>
            <a:ext cx="10515600" cy="9583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Берлинская операция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3392" y="1037493"/>
            <a:ext cx="5231947" cy="47126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2" y="905762"/>
            <a:ext cx="677886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Самой главной операцией была Берлинская наступательная </a:t>
            </a:r>
            <a:r>
              <a:rPr lang="ru-RU" dirty="0" smtClean="0"/>
              <a:t>операция. Берлинская </a:t>
            </a:r>
            <a:r>
              <a:rPr lang="ru-RU" dirty="0" smtClean="0"/>
              <a:t>операция занесена в Книгу рекордов </a:t>
            </a:r>
            <a:r>
              <a:rPr lang="ru-RU" dirty="0" smtClean="0"/>
              <a:t>Гиннеса </a:t>
            </a:r>
            <a:r>
              <a:rPr lang="ru-RU" dirty="0" smtClean="0"/>
              <a:t>как самое крупное сражение в истории. С обеих сторон в сражении принимало участие около 3,5 миллионов человек, 52 тысячи орудий и миномётов, 7750 танков и 11 тысяч самолётов. 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Штурм Берлина</a:t>
            </a:r>
          </a:p>
          <a:p>
            <a:pPr>
              <a:defRPr/>
            </a:pPr>
            <a:r>
              <a:rPr lang="ru-RU" dirty="0" smtClean="0"/>
              <a:t>Участвовали три </a:t>
            </a:r>
            <a:r>
              <a:rPr lang="ru-RU" dirty="0" smtClean="0"/>
              <a:t>фронта: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1-й </a:t>
            </a:r>
            <a:r>
              <a:rPr lang="ru-RU" dirty="0" smtClean="0"/>
              <a:t>Белорусский (Жуков)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2-й Белорусский (Рокоссовский)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1-й Украинский (Конев)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A50021"/>
                </a:solidFill>
              </a:rPr>
              <a:t>Ход операции: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16 апреля  – начало битвы за Берлин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18 апреля – взяты </a:t>
            </a:r>
            <a:r>
              <a:rPr lang="ru-RU" dirty="0" err="1" smtClean="0"/>
              <a:t>Зееловские</a:t>
            </a:r>
            <a:r>
              <a:rPr lang="ru-RU" dirty="0" smtClean="0"/>
              <a:t> высоты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25 апреля – встреча с союзниками на Эльбе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30 апреля – штурм Берлина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 мая – над Рейхстагом поднято знамя Победы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 мая – подписание акта о безоговорочной капитуляции Германии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5-9 </a:t>
            </a:r>
            <a:r>
              <a:rPr lang="ru-RU" dirty="0" smtClean="0"/>
              <a:t>мая – освобождение Праги (Чехословакия</a:t>
            </a:r>
            <a:r>
              <a:rPr lang="ru-RU" dirty="0" smtClean="0"/>
              <a:t>)</a:t>
            </a:r>
          </a:p>
          <a:p>
            <a:pPr>
              <a:defRPr/>
            </a:pPr>
            <a:r>
              <a:rPr lang="ru-RU" b="1" dirty="0" smtClean="0">
                <a:solidFill>
                  <a:srgbClr val="A50021"/>
                </a:solidFill>
              </a:rPr>
              <a:t>9 мая 1945 год – День Победы </a:t>
            </a:r>
            <a:r>
              <a:rPr lang="ru-RU" dirty="0" smtClean="0"/>
              <a:t>(капитуляция остатков немецкой армии в Чехословакии).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A50021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" name="Picture 4" descr="https://www.clipartmax.com/png/full/271-2714037_arrow-back-outline-comments-flecha-regresar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204" y="17194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Изобретения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04" y="3381438"/>
            <a:ext cx="262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muller"/>
              </a:rPr>
              <a:t>Микроволновая печь</a:t>
            </a:r>
            <a:endParaRPr lang="ru-RU" dirty="0"/>
          </a:p>
        </p:txBody>
      </p:sp>
      <p:pic>
        <p:nvPicPr>
          <p:cNvPr id="1028" name="Picture 4" descr="Картинки по запросу &quot;первая микроволновая печь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04" y="1384879"/>
            <a:ext cx="2697198" cy="19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511" y="2496560"/>
            <a:ext cx="2371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muller"/>
              </a:rPr>
              <a:t>Реактивный двигатель с </a:t>
            </a:r>
            <a:r>
              <a:rPr lang="ru-RU" b="1" dirty="0" err="1">
                <a:solidFill>
                  <a:srgbClr val="595959"/>
                </a:solidFill>
                <a:latin typeface="muller"/>
              </a:rPr>
              <a:t>форсажной</a:t>
            </a:r>
            <a:r>
              <a:rPr lang="ru-RU" b="1" dirty="0">
                <a:solidFill>
                  <a:srgbClr val="595959"/>
                </a:solidFill>
                <a:latin typeface="muller"/>
              </a:rPr>
              <a:t> камерой</a:t>
            </a:r>
            <a:endParaRPr lang="ru-RU" dirty="0"/>
          </a:p>
        </p:txBody>
      </p:sp>
      <p:pic>
        <p:nvPicPr>
          <p:cNvPr id="1030" name="Picture 6" descr="Картинки по запросу &quot;Реактивный двигатель с форсажной камерой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015" y="1384879"/>
            <a:ext cx="3629978" cy="11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592839" y="3169670"/>
            <a:ext cx="194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muller"/>
              </a:rPr>
              <a:t>Бомба атомная</a:t>
            </a:r>
            <a:endParaRPr lang="ru-RU" dirty="0"/>
          </a:p>
        </p:txBody>
      </p:sp>
      <p:pic>
        <p:nvPicPr>
          <p:cNvPr id="1032" name="Picture 8" descr="Картинки по запросу &quot;атомная бомба&quot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9175" y="1128727"/>
            <a:ext cx="2431257" cy="17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83776" y="6004036"/>
            <a:ext cx="395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muller"/>
              </a:rPr>
              <a:t>Истребитель «летающее крыло»</a:t>
            </a:r>
            <a:endParaRPr lang="ru-RU" dirty="0"/>
          </a:p>
        </p:txBody>
      </p:sp>
      <p:pic>
        <p:nvPicPr>
          <p:cNvPr id="1034" name="Picture 10" descr="Картинки по запросу &quot;Истребитель «летающее крыло»&quot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860" y="3784884"/>
            <a:ext cx="3315133" cy="21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Бомба авиационная управляемая&quot;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06" y="3926117"/>
            <a:ext cx="3040639" cy="9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1854" y="5190188"/>
            <a:ext cx="408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uller"/>
              </a:rPr>
              <a:t>Бомба авиационная управляемая</a:t>
            </a:r>
          </a:p>
        </p:txBody>
      </p:sp>
      <p:pic>
        <p:nvPicPr>
          <p:cNvPr id="16" name="Picture 4" descr="https://www.clipartmax.com/png/full/271-2714037_arrow-back-outline-comments-flecha-regresar-png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95959"/>
                </a:solidFill>
                <a:latin typeface="muller"/>
              </a:rPr>
              <a:t>Микроволновая печь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Компания </a:t>
            </a:r>
            <a:r>
              <a:rPr lang="ru-RU" dirty="0" err="1"/>
              <a:t>Raytheon</a:t>
            </a:r>
            <a:r>
              <a:rPr lang="ru-RU" dirty="0"/>
              <a:t> </a:t>
            </a:r>
            <a:r>
              <a:rPr lang="ru-RU" dirty="0" err="1"/>
              <a:t>Manufacturing</a:t>
            </a:r>
            <a:r>
              <a:rPr lang="ru-RU" dirty="0"/>
              <a:t> Со проводила эксперимент с магнетроном (трубкой, которая генерирует радиоволны сверхвысоких частот) для улучшения эффективности радара военного назначения. Специалист фирмы Спенсер, который оказался близко к магнетрону во время его работы, вдруг заметил после нескольких минут, что шоколад в кармане расплавился, хотя он никакого тепла не почувствовал.</a:t>
            </a:r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.topbrainscience.com/images/technology/906/how-does-microwave-oven-wo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110" y="1458312"/>
            <a:ext cx="4080964" cy="51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5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595959"/>
                </a:solidFill>
                <a:latin typeface="muller"/>
              </a:rPr>
              <a:t>Реактивный двигатель с </a:t>
            </a:r>
            <a:r>
              <a:rPr lang="ru-RU" b="1" dirty="0" err="1">
                <a:solidFill>
                  <a:srgbClr val="595959"/>
                </a:solidFill>
                <a:latin typeface="muller"/>
              </a:rPr>
              <a:t>форсажной</a:t>
            </a:r>
            <a:r>
              <a:rPr lang="ru-RU" b="1" dirty="0">
                <a:solidFill>
                  <a:srgbClr val="595959"/>
                </a:solidFill>
                <a:latin typeface="muller"/>
              </a:rPr>
              <a:t> камерой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Реактивный двигатель с </a:t>
            </a:r>
            <a:r>
              <a:rPr lang="ru-RU" dirty="0" err="1"/>
              <a:t>форсажной</a:t>
            </a:r>
            <a:r>
              <a:rPr lang="ru-RU" dirty="0"/>
              <a:t> камерой, для создания дополнительной тяги, изобрела английская компания «Роллс-Ройс».</a:t>
            </a:r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f.ppt-online.org/files/slide/u/ucVRA09WPCieZgv1IMwhDk75zrQm3KJaGpNTx6/slid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975" y="1604865"/>
            <a:ext cx="6258789" cy="46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9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95959"/>
                </a:solidFill>
                <a:latin typeface="muller"/>
              </a:rPr>
              <a:t>Бомба атомная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Бомба атомная, «Тринити», испытана 16 июля в пустыне Аламогордо, штат Нью-Мексико (США) под руководством физика Роберта Оппенгеймера. Бомбу поместили в центре полигона на вершине стальной 30-метровой башни. На всех свидетелей атомный взрыв произвёл потрясающее впечатление.</a:t>
            </a:r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6d/37/ac/6d37ac655b7b31c4a0c01a30bb2ca0f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178" y="1282886"/>
            <a:ext cx="4143549" cy="54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4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uller"/>
              </a:rPr>
              <a:t>Бомба авиационная управляемая</a:t>
            </a:r>
            <a:br>
              <a:rPr lang="ru-RU" b="1" dirty="0">
                <a:latin typeface="mulle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Бомба авиационная управляемая, с достаточно совершенной активной радиолокационной головкой самонаведения, УАБ, использована американскими ВВС для нанесения ударов по японским кораблям. Однако развитие УАБ было приостановлено из-за абсолютизации возможностей ядерных боеприпасов.</a:t>
            </a:r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udfile.net/html/19115/104/html_w78zJ54MoT.3Lm9/img-vM8DP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193" y="1991836"/>
            <a:ext cx="5559507" cy="36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8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95959"/>
                </a:solidFill>
                <a:latin typeface="muller"/>
              </a:rPr>
              <a:t>Истребитель «летающее крыло»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Истребитель «летающее крыло», ХР-79, экспериментальный, создан американской компанией «</a:t>
            </a:r>
            <a:r>
              <a:rPr lang="ru-RU" dirty="0" err="1"/>
              <a:t>Нортроп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1.funon.cc/img/orig/201801/11/5a574beddb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005" y="1688841"/>
            <a:ext cx="6358695" cy="44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армий </a:t>
            </a:r>
            <a:r>
              <a:rPr lang="en-US" dirty="0" smtClean="0"/>
              <a:t>“</a:t>
            </a:r>
            <a:r>
              <a:rPr lang="ru-RU" dirty="0" smtClean="0"/>
              <a:t>Север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азвёрнута </a:t>
            </a:r>
            <a:r>
              <a:rPr lang="ru-RU" dirty="0"/>
              <a:t>в Восточной Пруссии,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Командовал</a:t>
            </a:r>
            <a:r>
              <a:rPr lang="ru-RU" dirty="0" smtClean="0"/>
              <a:t> </a:t>
            </a:r>
            <a:r>
              <a:rPr lang="ru-RU" dirty="0"/>
              <a:t>ей </a:t>
            </a:r>
            <a:r>
              <a:rPr lang="ru-RU" i="1" dirty="0"/>
              <a:t>генерал-фельдмаршал</a:t>
            </a:r>
            <a:r>
              <a:rPr lang="ru-RU" dirty="0"/>
              <a:t> </a:t>
            </a:r>
            <a:r>
              <a:rPr lang="ru-RU" i="1" dirty="0"/>
              <a:t>Вильгельм фон </a:t>
            </a:r>
            <a:r>
              <a:rPr lang="ru-RU" i="1" dirty="0" err="1"/>
              <a:t>Лееб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Состояла</a:t>
            </a:r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i="1" dirty="0"/>
              <a:t>29 дивизий</a:t>
            </a:r>
            <a:r>
              <a:rPr lang="ru-RU" dirty="0"/>
              <a:t>, наступление поддерживалось 1070 боевыми самолётами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Задачи:</a:t>
            </a:r>
            <a:r>
              <a:rPr lang="ru-RU" dirty="0"/>
              <a:t> Удар на Прибалтику, Ленинград и дальнейшее продвижение к Архангельску и Мурманску(портов на Балтийском море)</a:t>
            </a:r>
          </a:p>
          <a:p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914" y="1483360"/>
            <a:ext cx="3766547" cy="504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1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992" y="1580089"/>
            <a:ext cx="10515600" cy="570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1945 году ускоренными темпами  развивалась энергетика. Успехи в строительстве и восстановлении  промышленности позволили увеличить производство. Увеличилось производство машин, горючего и минеральных удобрений для сельского хозяйства</a:t>
            </a:r>
          </a:p>
          <a:p>
            <a:pPr marL="0" indent="0">
              <a:buNone/>
            </a:pPr>
            <a:r>
              <a:rPr lang="ru-RU" dirty="0" smtClean="0"/>
              <a:t>В первом полугодии по сравнению с 1944 годом было добыто угля больше на 8.6,железной руды - на 15.4, выпуск чугуна - на 5, стали - на 1.7, проката - на 5.1 процентов </a:t>
            </a:r>
          </a:p>
        </p:txBody>
      </p:sp>
      <p:pic>
        <p:nvPicPr>
          <p:cNvPr id="5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5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армий </a:t>
            </a:r>
            <a:r>
              <a:rPr lang="en-US" dirty="0" smtClean="0"/>
              <a:t>“</a:t>
            </a:r>
            <a:r>
              <a:rPr lang="ru-RU" dirty="0" smtClean="0"/>
              <a:t>Центр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анимала </a:t>
            </a:r>
            <a:r>
              <a:rPr lang="ru-RU" dirty="0">
                <a:solidFill>
                  <a:srgbClr val="002060"/>
                </a:solidFill>
              </a:rPr>
              <a:t>фронт </a:t>
            </a:r>
            <a:r>
              <a:rPr lang="ru-RU" dirty="0"/>
              <a:t>от </a:t>
            </a:r>
            <a:r>
              <a:rPr lang="ru-RU" dirty="0" err="1"/>
              <a:t>Голдапа</a:t>
            </a:r>
            <a:r>
              <a:rPr lang="ru-RU" dirty="0"/>
              <a:t> до </a:t>
            </a:r>
            <a:r>
              <a:rPr lang="ru-RU" dirty="0" err="1"/>
              <a:t>Волдавы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Состояла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из </a:t>
            </a:r>
            <a:r>
              <a:rPr lang="ru-RU" i="1" dirty="0"/>
              <a:t>50 дивизий и 2 бригад</a:t>
            </a:r>
            <a:r>
              <a:rPr lang="ru-RU" dirty="0"/>
              <a:t>, наступление поддерживали 1680 боевых самолётов.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Командующий</a:t>
            </a:r>
            <a:r>
              <a:rPr lang="ru-RU" dirty="0"/>
              <a:t> - </a:t>
            </a:r>
            <a:r>
              <a:rPr lang="ru-RU" i="1" dirty="0"/>
              <a:t>Генерал-фельдмаршал фон Бок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Задачи: </a:t>
            </a:r>
            <a:r>
              <a:rPr lang="ru-RU" dirty="0"/>
              <a:t>рассечь стратегический фронт советской обороны, окружить и уничтожить войска Красной </a:t>
            </a:r>
            <a:r>
              <a:rPr lang="ru-RU" dirty="0" smtClean="0"/>
              <a:t>армии</a:t>
            </a:r>
            <a:r>
              <a:rPr lang="ru-RU" dirty="0"/>
              <a:t> в Белоруссии и развивать наступление до линии «Минск – Смоленск – Москва».  Продвижение до Нижнего Новгорода, выравнивая линию «Волна – Северная Двина».</a:t>
            </a:r>
          </a:p>
          <a:p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706" y="1361440"/>
            <a:ext cx="371212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армий </a:t>
            </a:r>
            <a:r>
              <a:rPr lang="en-US" dirty="0" smtClean="0"/>
              <a:t>“</a:t>
            </a:r>
            <a:r>
              <a:rPr lang="ru-RU" dirty="0" smtClean="0"/>
              <a:t>Юг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остояла </a:t>
            </a:r>
            <a:r>
              <a:rPr lang="ru-RU" dirty="0"/>
              <a:t>из </a:t>
            </a:r>
            <a:r>
              <a:rPr lang="ru-RU" i="1" dirty="0"/>
              <a:t>57 дивизий и 13 </a:t>
            </a:r>
            <a:r>
              <a:rPr lang="ru-RU" i="1" dirty="0" smtClean="0"/>
              <a:t>бригад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Наступление поддерживали 800 боевых самолётов 4 воздушного флота и 500 боевых самолётов Румынских </a:t>
            </a:r>
            <a:r>
              <a:rPr lang="ru-RU" dirty="0" smtClean="0"/>
              <a:t>ВВС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Командующий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/>
              <a:t>- </a:t>
            </a:r>
            <a:r>
              <a:rPr lang="ru-RU" i="1" dirty="0"/>
              <a:t>Фельдмаршал фон </a:t>
            </a:r>
            <a:r>
              <a:rPr lang="ru-RU" i="1" dirty="0" err="1"/>
              <a:t>Рундштедт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Задачи:</a:t>
            </a:r>
            <a:r>
              <a:rPr lang="ru-RU" dirty="0"/>
              <a:t> Удар на Молдову, Украину, Крым и выход на Кавказ. Дальнейшее движение до линии Астрахань – Сталинград (Волгоград).</a:t>
            </a:r>
          </a:p>
          <a:p>
            <a:endParaRPr lang="ru-RU" dirty="0"/>
          </a:p>
        </p:txBody>
      </p:sp>
      <p:pic>
        <p:nvPicPr>
          <p:cNvPr id="4" name="Picture 4" descr="https://www.clipartmax.com/png/full/271-2714037_arrow-back-outline-comments-flecha-regresar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834" y="101114"/>
            <a:ext cx="989866" cy="85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780" y="1555115"/>
            <a:ext cx="3175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8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2115</Words>
  <Application>Microsoft Office PowerPoint</Application>
  <PresentationFormat>Произвольный</PresentationFormat>
  <Paragraphs>328</Paragraphs>
  <Slides>70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Интерактивное пособие по истории  Великой Отечественной войны</vt:lpstr>
      <vt:lpstr>Краткое описание </vt:lpstr>
      <vt:lpstr>Начало войны</vt:lpstr>
      <vt:lpstr>Германия</vt:lpstr>
      <vt:lpstr>СССР Организация отпора врагу</vt:lpstr>
      <vt:lpstr> План «Барбаросса»         (план нападения на СССР) </vt:lpstr>
      <vt:lpstr>Группа армий “Север”</vt:lpstr>
      <vt:lpstr>Группа армий “Центр”</vt:lpstr>
      <vt:lpstr>Группа армий “Юг”</vt:lpstr>
      <vt:lpstr>Другие силы</vt:lpstr>
      <vt:lpstr>Слайд 11</vt:lpstr>
      <vt:lpstr>1941</vt:lpstr>
      <vt:lpstr>Карта боевых действий</vt:lpstr>
      <vt:lpstr>Оборона Москвы  (30 сентября — 5 декабря)</vt:lpstr>
      <vt:lpstr>Оборона Москвы  </vt:lpstr>
      <vt:lpstr>Смоленское сражение (10 июля- 10 сентября)</vt:lpstr>
      <vt:lpstr>Оборона Киева (7 июля — 26 сентября )</vt:lpstr>
      <vt:lpstr>Первый штурм Севастополя (30 октября — 21 ноября 1941 года)</vt:lpstr>
      <vt:lpstr>Изобретения</vt:lpstr>
      <vt:lpstr>Электрическая торпеда</vt:lpstr>
      <vt:lpstr>ВОМВ</vt:lpstr>
      <vt:lpstr>БМ -13</vt:lpstr>
      <vt:lpstr>Действия в тылу</vt:lpstr>
      <vt:lpstr>Ленинградский-Кировский завод</vt:lpstr>
      <vt:lpstr>Тульский оружейный завод</vt:lpstr>
      <vt:lpstr>Уралмаш</vt:lpstr>
      <vt:lpstr>1942</vt:lpstr>
      <vt:lpstr>Боевые действия(до 19 ноября)</vt:lpstr>
      <vt:lpstr>Битва за Севастополь  </vt:lpstr>
      <vt:lpstr>Оборона Сталинграда 7 июля 1942 по 2 февраля 1943 года. </vt:lpstr>
      <vt:lpstr>2 этап обороны Сталинграда</vt:lpstr>
      <vt:lpstr>Контр наступление советских войск</vt:lpstr>
      <vt:lpstr> Ржевская битва:  (с 5 января 1942 года по 21 марта 1943 года) </vt:lpstr>
      <vt:lpstr>Изобретения:</vt:lpstr>
      <vt:lpstr>Водородная бомба</vt:lpstr>
      <vt:lpstr>                        Бомба авиационная, противотанковая, кумулятивного действия             При сбрасывании ПТАБ накрывали площадь порядка 15 × 200 м. Учитывая, что горизонтальное бронирование танков традиционно весьма слабо, вероятность поражения цели была довольно высокой. Бронепробиваемость составляла от 60 мм при угле встречи 30°, и до 100 мм при 90°, что было вполне достаточно. Даже у T-VI «Тигр» первых серий толщина крыши корпуса и башни составляла всего около 25 мм, у Т-V «Пантера» — 16—18 мм. 10-кг   по 48 штук вмещал один контейнер. Штурмовик Ил-2  содержал по 4 контейнера </vt:lpstr>
      <vt:lpstr>Вакцина туляремийная</vt:lpstr>
      <vt:lpstr> Заводы во время 1942 года</vt:lpstr>
      <vt:lpstr>1943</vt:lpstr>
      <vt:lpstr>Боевые действия</vt:lpstr>
      <vt:lpstr>Курская битва</vt:lpstr>
      <vt:lpstr>Брянская операция </vt:lpstr>
      <vt:lpstr>Битва за Белгород</vt:lpstr>
      <vt:lpstr>Слайд 44</vt:lpstr>
      <vt:lpstr>Акватол </vt:lpstr>
      <vt:lpstr>Кумулятивный артиллерийский снаряд</vt:lpstr>
      <vt:lpstr>Тыл</vt:lpstr>
      <vt:lpstr>1944</vt:lpstr>
      <vt:lpstr>Карта боевых действий</vt:lpstr>
      <vt:lpstr>Наступление на правобережной Украине  (24 декабря 1943 — 17 апреля 1944)</vt:lpstr>
      <vt:lpstr>Ленинградско - Новгородская операция  (14 января — 1 марта 1944)</vt:lpstr>
      <vt:lpstr>Крымская наступательная операция  (8 апреля — 12 мая)</vt:lpstr>
      <vt:lpstr>Белорусская операция «Багратион» (23 июня – 29 августа 1944)</vt:lpstr>
      <vt:lpstr>Линия “Пантера”</vt:lpstr>
      <vt:lpstr>Прибалтийская операция  (14 сентября – 24 ноября 1944)</vt:lpstr>
      <vt:lpstr>Слайд 56</vt:lpstr>
      <vt:lpstr>Ракета неуправляемая R4M</vt:lpstr>
      <vt:lpstr>Тыл </vt:lpstr>
      <vt:lpstr>1945</vt:lpstr>
      <vt:lpstr>Боевые  действия</vt:lpstr>
      <vt:lpstr>Висло- Одерская операция (12 января – 3 февраля)</vt:lpstr>
      <vt:lpstr>Восточно-Прусская операция (13 января-25 апреля 1945)</vt:lpstr>
      <vt:lpstr>Берлинская операция</vt:lpstr>
      <vt:lpstr>Изобретения</vt:lpstr>
      <vt:lpstr>Микроволновая печь </vt:lpstr>
      <vt:lpstr>Реактивный двигатель с форсажной камерой </vt:lpstr>
      <vt:lpstr>Бомба атомная </vt:lpstr>
      <vt:lpstr>Бомба авиационная управляемая </vt:lpstr>
      <vt:lpstr>Истребитель «летающее крыло» </vt:lpstr>
      <vt:lpstr>Слайд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</dc:creator>
  <cp:lastModifiedBy>Степан</cp:lastModifiedBy>
  <cp:revision>81</cp:revision>
  <dcterms:created xsi:type="dcterms:W3CDTF">2020-03-06T08:51:56Z</dcterms:created>
  <dcterms:modified xsi:type="dcterms:W3CDTF">2020-05-03T21:26:25Z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3268003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